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erverZoom="100000" strictFirstAndLastChars="0" saveSubsetFonts="1" autoCompressPictures="0">
  <p:sldMasterIdLst>
    <p:sldMasterId id="2147483648" r:id="rId1"/>
    <p:sldMasterId id="2147483649" r:id="rId2"/>
    <p:sldMasterId id="2147483650" r:id="rId3"/>
    <p:sldMasterId id="2147483651" r:id="rId4"/>
  </p:sldMasterIdLst>
  <p:notesMasterIdLst>
    <p:notesMasterId r:id="rId32"/>
  </p:notesMasterIdLst>
  <p:sldIdLst>
    <p:sldId id="278" r:id="rId5"/>
    <p:sldId id="280" r:id="rId6"/>
    <p:sldId id="275" r:id="rId7"/>
    <p:sldId id="281" r:id="rId8"/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83" r:id="rId18"/>
    <p:sldId id="265" r:id="rId19"/>
    <p:sldId id="266" r:id="rId20"/>
    <p:sldId id="267" r:id="rId21"/>
    <p:sldId id="268" r:id="rId22"/>
    <p:sldId id="269" r:id="rId23"/>
    <p:sldId id="270" r:id="rId24"/>
    <p:sldId id="271" r:id="rId25"/>
    <p:sldId id="272" r:id="rId26"/>
    <p:sldId id="273" r:id="rId27"/>
    <p:sldId id="285" r:id="rId28"/>
    <p:sldId id="276" r:id="rId29"/>
    <p:sldId id="277" r:id="rId30"/>
    <p:sldId id="274" r:id="rId31"/>
  </p:sldIdLst>
  <p:sldSz cx="24384000" cy="13716000"/>
  <p:notesSz cx="6858000" cy="9144000"/>
  <p:defaultTextStyle>
    <a:defPPr>
      <a:defRPr lang="en-US"/>
    </a:defPPr>
    <a:lvl1pPr algn="ctr" defTabSz="584200" rtl="0" fontAlgn="base" hangingPunct="0">
      <a:spcBef>
        <a:spcPct val="0"/>
      </a:spcBef>
      <a:spcAft>
        <a:spcPct val="0"/>
      </a:spcAft>
      <a:defRPr sz="6400" kern="1200">
        <a:solidFill>
          <a:srgbClr val="000000"/>
        </a:solidFill>
        <a:latin typeface="Franklin Gothic Book" charset="0"/>
        <a:ea typeface="ＭＳ Ｐゴシック" charset="0"/>
        <a:cs typeface="ＭＳ Ｐゴシック" charset="0"/>
        <a:sym typeface="Franklin Gothic Book" charset="0"/>
      </a:defRPr>
    </a:lvl1pPr>
    <a:lvl2pPr marL="228600" indent="228600" algn="ctr" defTabSz="584200" rtl="0" fontAlgn="base" hangingPunct="0">
      <a:spcBef>
        <a:spcPct val="0"/>
      </a:spcBef>
      <a:spcAft>
        <a:spcPct val="0"/>
      </a:spcAft>
      <a:defRPr sz="6400" kern="1200">
        <a:solidFill>
          <a:srgbClr val="000000"/>
        </a:solidFill>
        <a:latin typeface="Franklin Gothic Book" charset="0"/>
        <a:ea typeface="ＭＳ Ｐゴシック" charset="0"/>
        <a:cs typeface="ＭＳ Ｐゴシック" charset="0"/>
        <a:sym typeface="Franklin Gothic Book" charset="0"/>
      </a:defRPr>
    </a:lvl2pPr>
    <a:lvl3pPr marL="457200" indent="457200" algn="ctr" defTabSz="584200" rtl="0" fontAlgn="base" hangingPunct="0">
      <a:spcBef>
        <a:spcPct val="0"/>
      </a:spcBef>
      <a:spcAft>
        <a:spcPct val="0"/>
      </a:spcAft>
      <a:defRPr sz="6400" kern="1200">
        <a:solidFill>
          <a:srgbClr val="000000"/>
        </a:solidFill>
        <a:latin typeface="Franklin Gothic Book" charset="0"/>
        <a:ea typeface="ＭＳ Ｐゴシック" charset="0"/>
        <a:cs typeface="ＭＳ Ｐゴシック" charset="0"/>
        <a:sym typeface="Franklin Gothic Book" charset="0"/>
      </a:defRPr>
    </a:lvl3pPr>
    <a:lvl4pPr marL="685800" indent="685800" algn="ctr" defTabSz="584200" rtl="0" fontAlgn="base" hangingPunct="0">
      <a:spcBef>
        <a:spcPct val="0"/>
      </a:spcBef>
      <a:spcAft>
        <a:spcPct val="0"/>
      </a:spcAft>
      <a:defRPr sz="6400" kern="1200">
        <a:solidFill>
          <a:srgbClr val="000000"/>
        </a:solidFill>
        <a:latin typeface="Franklin Gothic Book" charset="0"/>
        <a:ea typeface="ＭＳ Ｐゴシック" charset="0"/>
        <a:cs typeface="ＭＳ Ｐゴシック" charset="0"/>
        <a:sym typeface="Franklin Gothic Book" charset="0"/>
      </a:defRPr>
    </a:lvl4pPr>
    <a:lvl5pPr marL="914400" indent="914400" algn="ctr" defTabSz="584200" rtl="0" fontAlgn="base" hangingPunct="0">
      <a:spcBef>
        <a:spcPct val="0"/>
      </a:spcBef>
      <a:spcAft>
        <a:spcPct val="0"/>
      </a:spcAft>
      <a:defRPr sz="6400" kern="1200">
        <a:solidFill>
          <a:srgbClr val="000000"/>
        </a:solidFill>
        <a:latin typeface="Franklin Gothic Book" charset="0"/>
        <a:ea typeface="ＭＳ Ｐゴシック" charset="0"/>
        <a:cs typeface="ＭＳ Ｐゴシック" charset="0"/>
        <a:sym typeface="Franklin Gothic Book" charset="0"/>
      </a:defRPr>
    </a:lvl5pPr>
    <a:lvl6pPr marL="2286000" algn="l" defTabSz="457200" rtl="0" eaLnBrk="1" latinLnBrk="0" hangingPunct="1">
      <a:defRPr sz="6400" kern="1200">
        <a:solidFill>
          <a:srgbClr val="000000"/>
        </a:solidFill>
        <a:latin typeface="Franklin Gothic Book" charset="0"/>
        <a:ea typeface="ＭＳ Ｐゴシック" charset="0"/>
        <a:cs typeface="ＭＳ Ｐゴシック" charset="0"/>
        <a:sym typeface="Franklin Gothic Book" charset="0"/>
      </a:defRPr>
    </a:lvl6pPr>
    <a:lvl7pPr marL="2743200" algn="l" defTabSz="457200" rtl="0" eaLnBrk="1" latinLnBrk="0" hangingPunct="1">
      <a:defRPr sz="6400" kern="1200">
        <a:solidFill>
          <a:srgbClr val="000000"/>
        </a:solidFill>
        <a:latin typeface="Franklin Gothic Book" charset="0"/>
        <a:ea typeface="ＭＳ Ｐゴシック" charset="0"/>
        <a:cs typeface="ＭＳ Ｐゴシック" charset="0"/>
        <a:sym typeface="Franklin Gothic Book" charset="0"/>
      </a:defRPr>
    </a:lvl7pPr>
    <a:lvl8pPr marL="3200400" algn="l" defTabSz="457200" rtl="0" eaLnBrk="1" latinLnBrk="0" hangingPunct="1">
      <a:defRPr sz="6400" kern="1200">
        <a:solidFill>
          <a:srgbClr val="000000"/>
        </a:solidFill>
        <a:latin typeface="Franklin Gothic Book" charset="0"/>
        <a:ea typeface="ＭＳ Ｐゴシック" charset="0"/>
        <a:cs typeface="ＭＳ Ｐゴシック" charset="0"/>
        <a:sym typeface="Franklin Gothic Book" charset="0"/>
      </a:defRPr>
    </a:lvl8pPr>
    <a:lvl9pPr marL="3657600" algn="l" defTabSz="457200" rtl="0" eaLnBrk="1" latinLnBrk="0" hangingPunct="1">
      <a:defRPr sz="6400" kern="1200">
        <a:solidFill>
          <a:srgbClr val="000000"/>
        </a:solidFill>
        <a:latin typeface="Franklin Gothic Book" charset="0"/>
        <a:ea typeface="ＭＳ Ｐゴシック" charset="0"/>
        <a:cs typeface="ＭＳ Ｐゴシック" charset="0"/>
        <a:sym typeface="Franklin Gothic Book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4320">
          <p15:clr>
            <a:srgbClr val="A4A3A4"/>
          </p15:clr>
        </p15:guide>
        <p15:guide id="2" pos="76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43"/>
    <p:restoredTop sz="99446" autoAdjust="0"/>
  </p:normalViewPr>
  <p:slideViewPr>
    <p:cSldViewPr>
      <p:cViewPr varScale="1">
        <p:scale>
          <a:sx n="64" d="100"/>
          <a:sy n="64" d="100"/>
        </p:scale>
        <p:origin x="472" y="176"/>
      </p:cViewPr>
      <p:guideLst>
        <p:guide orient="horz" pos="4320"/>
        <p:guide pos="76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350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tx>
        <c:rich>
          <a:bodyPr/>
          <a:lstStyle/>
          <a:p>
            <a:pPr>
              <a:defRPr sz="1800"/>
            </a:pPr>
            <a:r>
              <a:rPr lang="en-US" sz="1800" dirty="0"/>
              <a:t>Intensity of Interest or Need</a:t>
            </a:r>
          </a:p>
        </c:rich>
      </c:tx>
      <c:overlay val="1"/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invertIfNegative val="0"/>
          <c:dPt>
            <c:idx val="0"/>
            <c:invertIfNegative val="0"/>
            <c:bubble3D val="0"/>
            <c:spPr>
              <a:solidFill>
                <a:srgbClr val="FF0000"/>
              </a:solidFill>
            </c:spPr>
            <c:extLst>
              <c:ext xmlns:c16="http://schemas.microsoft.com/office/drawing/2014/chart" uri="{C3380CC4-5D6E-409C-BE32-E72D297353CC}">
                <c16:uniqueId val="{00000001-28BA-4244-AF5A-2B3C8FD0C38D}"/>
              </c:ext>
            </c:extLst>
          </c:dPt>
          <c:dPt>
            <c:idx val="1"/>
            <c:invertIfNegative val="0"/>
            <c:bubble3D val="0"/>
            <c:spPr>
              <a:solidFill>
                <a:srgbClr val="FF6600"/>
              </a:solidFill>
            </c:spPr>
            <c:extLst>
              <c:ext xmlns:c16="http://schemas.microsoft.com/office/drawing/2014/chart" uri="{C3380CC4-5D6E-409C-BE32-E72D297353CC}">
                <c16:uniqueId val="{00000003-28BA-4244-AF5A-2B3C8FD0C38D}"/>
              </c:ext>
            </c:extLst>
          </c:dPt>
          <c:dPt>
            <c:idx val="2"/>
            <c:invertIfNegative val="0"/>
            <c:bubble3D val="0"/>
            <c:spPr>
              <a:solidFill>
                <a:srgbClr val="3366FF"/>
              </a:solidFill>
            </c:spPr>
            <c:extLst>
              <c:ext xmlns:c16="http://schemas.microsoft.com/office/drawing/2014/chart" uri="{C3380CC4-5D6E-409C-BE32-E72D297353CC}">
                <c16:uniqueId val="{00000005-28BA-4244-AF5A-2B3C8FD0C38D}"/>
              </c:ext>
            </c:extLst>
          </c:dPt>
          <c:dLbls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Sheet1!$A$2:$A$4</c:f>
              <c:strCache>
                <c:ptCount val="3"/>
                <c:pt idx="0">
                  <c:v>Hot</c:v>
                </c:pt>
                <c:pt idx="1">
                  <c:v>Moderate</c:v>
                </c:pt>
                <c:pt idx="2">
                  <c:v>Mild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7</c:v>
                </c:pt>
                <c:pt idx="1">
                  <c:v>12</c:v>
                </c:pt>
                <c:pt idx="2">
                  <c:v>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28BA-4244-AF5A-2B3C8FD0C38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101169816"/>
        <c:axId val="2101172792"/>
      </c:barChart>
      <c:catAx>
        <c:axId val="210116981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crossAx val="2101172792"/>
        <c:crosses val="autoZero"/>
        <c:auto val="1"/>
        <c:lblAlgn val="ctr"/>
        <c:lblOffset val="100"/>
        <c:noMultiLvlLbl val="0"/>
      </c:catAx>
      <c:valAx>
        <c:axId val="2101172792"/>
        <c:scaling>
          <c:orientation val="minMax"/>
        </c:scaling>
        <c:delete val="1"/>
        <c:axPos val="l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crossAx val="2101169816"/>
        <c:crosses val="autoZero"/>
        <c:crossBetween val="between"/>
      </c:valAx>
      <c:spPr>
        <a:noFill/>
        <a:ln>
          <a:noFill/>
        </a:ln>
      </c:spPr>
    </c:plotArea>
    <c:plotVisOnly val="1"/>
    <c:dispBlanksAs val="gap"/>
    <c:showDLblsOverMax val="0"/>
  </c:chart>
  <c:spPr>
    <a:ln>
      <a:solidFill>
        <a:schemeClr val="tx1"/>
      </a:solidFill>
    </a:ln>
  </c:spPr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dirty="0"/>
              <a:t>Pricing Sentiment</a:t>
            </a:r>
          </a:p>
        </c:rich>
      </c:tx>
      <c:overlay val="0"/>
    </c:title>
    <c:autoTitleDeleted val="0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invertIfNegative val="0"/>
          <c:dPt>
            <c:idx val="0"/>
            <c:invertIfNegative val="0"/>
            <c:bubble3D val="0"/>
            <c:spPr>
              <a:pattFill prst="ltUpDiag">
                <a:fgClr>
                  <a:schemeClr val="tx1"/>
                </a:fgClr>
                <a:bgClr>
                  <a:prstClr val="white"/>
                </a:bgClr>
              </a:pattFill>
            </c:spPr>
            <c:extLst>
              <c:ext xmlns:c16="http://schemas.microsoft.com/office/drawing/2014/chart" uri="{C3380CC4-5D6E-409C-BE32-E72D297353CC}">
                <c16:uniqueId val="{00000001-FED6-8C4A-95AB-A79E9C80882E}"/>
              </c:ext>
            </c:extLst>
          </c:dPt>
          <c:dPt>
            <c:idx val="1"/>
            <c:invertIfNegative val="0"/>
            <c:bubble3D val="0"/>
            <c:spPr>
              <a:solidFill>
                <a:srgbClr val="FF9999"/>
              </a:solidFill>
            </c:spPr>
            <c:extLst>
              <c:ext xmlns:c16="http://schemas.microsoft.com/office/drawing/2014/chart" uri="{C3380CC4-5D6E-409C-BE32-E72D297353CC}">
                <c16:uniqueId val="{00000003-FED6-8C4A-95AB-A79E9C80882E}"/>
              </c:ext>
            </c:extLst>
          </c:dPt>
          <c:dPt>
            <c:idx val="2"/>
            <c:invertIfNegative val="0"/>
            <c:bubble3D val="0"/>
            <c:spPr>
              <a:solidFill>
                <a:srgbClr val="FFFF66"/>
              </a:solidFill>
            </c:spPr>
            <c:extLst>
              <c:ext xmlns:c16="http://schemas.microsoft.com/office/drawing/2014/chart" uri="{C3380CC4-5D6E-409C-BE32-E72D297353CC}">
                <c16:uniqueId val="{00000005-FED6-8C4A-95AB-A79E9C80882E}"/>
              </c:ext>
            </c:extLst>
          </c:dPt>
          <c:dPt>
            <c:idx val="3"/>
            <c:invertIfNegative val="0"/>
            <c:bubble3D val="0"/>
            <c:spPr>
              <a:solidFill>
                <a:srgbClr val="CCFFCC"/>
              </a:solidFill>
            </c:spPr>
            <c:extLst>
              <c:ext xmlns:c16="http://schemas.microsoft.com/office/drawing/2014/chart" uri="{C3380CC4-5D6E-409C-BE32-E72D297353CC}">
                <c16:uniqueId val="{00000007-FED6-8C4A-95AB-A79E9C80882E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400"/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Sheet1!$A$2:$A$5</c:f>
              <c:strCache>
                <c:ptCount val="4"/>
                <c:pt idx="0">
                  <c:v>Not Meaningful</c:v>
                </c:pt>
                <c:pt idx="1">
                  <c:v>Too Expensive</c:v>
                </c:pt>
                <c:pt idx="2">
                  <c:v>Neutral</c:v>
                </c:pt>
                <c:pt idx="3">
                  <c:v>Comfortable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7</c:v>
                </c:pt>
                <c:pt idx="1">
                  <c:v>2</c:v>
                </c:pt>
                <c:pt idx="2">
                  <c:v>13</c:v>
                </c:pt>
                <c:pt idx="3">
                  <c:v>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FED6-8C4A-95AB-A79E9C80882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101240888"/>
        <c:axId val="2101243896"/>
      </c:barChart>
      <c:catAx>
        <c:axId val="2101240888"/>
        <c:scaling>
          <c:orientation val="minMax"/>
        </c:scaling>
        <c:delete val="0"/>
        <c:axPos val="l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600"/>
            </a:pPr>
            <a:endParaRPr lang="en-US"/>
          </a:p>
        </c:txPr>
        <c:crossAx val="2101243896"/>
        <c:crosses val="autoZero"/>
        <c:auto val="1"/>
        <c:lblAlgn val="ctr"/>
        <c:lblOffset val="100"/>
        <c:noMultiLvlLbl val="0"/>
      </c:catAx>
      <c:valAx>
        <c:axId val="2101243896"/>
        <c:scaling>
          <c:orientation val="minMax"/>
        </c:scaling>
        <c:delete val="1"/>
        <c:axPos val="b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crossAx val="2101240888"/>
        <c:crosses val="autoZero"/>
        <c:crossBetween val="between"/>
      </c:valAx>
    </c:plotArea>
    <c:plotVisOnly val="1"/>
    <c:dispBlanksAs val="gap"/>
    <c:showDLblsOverMax val="0"/>
  </c:chart>
  <c:spPr>
    <a:solidFill>
      <a:schemeClr val="bg1">
        <a:lumMod val="85000"/>
      </a:schemeClr>
    </a:solidFill>
  </c:spPr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1"/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rnd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5122" name="Rectangle 2"/>
          <p:cNvSpPr>
            <a:spLocks noGrp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rnd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>
                <a:sym typeface="Avenir" charset="0"/>
              </a:rPr>
              <a:t>Click to edit Master text styles</a:t>
            </a:r>
          </a:p>
          <a:p>
            <a:pPr lvl="1"/>
            <a:r>
              <a:rPr lang="en-US" noProof="0">
                <a:sym typeface="Avenir" charset="0"/>
              </a:rPr>
              <a:t>Second level</a:t>
            </a:r>
          </a:p>
          <a:p>
            <a:pPr lvl="2"/>
            <a:r>
              <a:rPr lang="en-US" noProof="0">
                <a:sym typeface="Avenir" charset="0"/>
              </a:rPr>
              <a:t>Third level</a:t>
            </a:r>
          </a:p>
          <a:p>
            <a:pPr lvl="3"/>
            <a:r>
              <a:rPr lang="en-US" noProof="0">
                <a:sym typeface="Avenir" charset="0"/>
              </a:rPr>
              <a:t>Fourth level</a:t>
            </a:r>
          </a:p>
          <a:p>
            <a:pPr lvl="4"/>
            <a:r>
              <a:rPr lang="en-US" noProof="0">
                <a:sym typeface="Avenir" charset="0"/>
              </a:rPr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2309957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lnSpc>
        <a:spcPct val="125000"/>
      </a:lnSpc>
      <a:spcBef>
        <a:spcPct val="0"/>
      </a:spcBef>
      <a:spcAft>
        <a:spcPct val="0"/>
      </a:spcAft>
      <a:defRPr sz="3200" kern="1200">
        <a:solidFill>
          <a:srgbClr val="000000"/>
        </a:solidFill>
        <a:latin typeface="Avenir" charset="0"/>
        <a:ea typeface="ＭＳ Ｐゴシック" charset="0"/>
        <a:cs typeface="Avenir" charset="0"/>
        <a:sym typeface="Avenir" charset="0"/>
      </a:defRPr>
    </a:lvl1pPr>
    <a:lvl2pPr marL="228600" algn="l" defTabSz="457200" rtl="0" eaLnBrk="0" fontAlgn="base" hangingPunct="0">
      <a:lnSpc>
        <a:spcPct val="125000"/>
      </a:lnSpc>
      <a:spcBef>
        <a:spcPct val="0"/>
      </a:spcBef>
      <a:spcAft>
        <a:spcPct val="0"/>
      </a:spcAft>
      <a:defRPr sz="3200" kern="1200">
        <a:solidFill>
          <a:srgbClr val="000000"/>
        </a:solidFill>
        <a:latin typeface="Avenir" charset="0"/>
        <a:ea typeface="Avenir" charset="0"/>
        <a:cs typeface="Avenir" charset="0"/>
        <a:sym typeface="Avenir" charset="0"/>
      </a:defRPr>
    </a:lvl2pPr>
    <a:lvl3pPr marL="457200" algn="l" defTabSz="457200" rtl="0" eaLnBrk="0" fontAlgn="base" hangingPunct="0">
      <a:lnSpc>
        <a:spcPct val="125000"/>
      </a:lnSpc>
      <a:spcBef>
        <a:spcPct val="0"/>
      </a:spcBef>
      <a:spcAft>
        <a:spcPct val="0"/>
      </a:spcAft>
      <a:defRPr sz="3200" kern="1200">
        <a:solidFill>
          <a:srgbClr val="000000"/>
        </a:solidFill>
        <a:latin typeface="Avenir" charset="0"/>
        <a:ea typeface="Avenir" charset="0"/>
        <a:cs typeface="Avenir" charset="0"/>
        <a:sym typeface="Avenir" charset="0"/>
      </a:defRPr>
    </a:lvl3pPr>
    <a:lvl4pPr marL="685800" algn="l" defTabSz="457200" rtl="0" eaLnBrk="0" fontAlgn="base" hangingPunct="0">
      <a:lnSpc>
        <a:spcPct val="125000"/>
      </a:lnSpc>
      <a:spcBef>
        <a:spcPct val="0"/>
      </a:spcBef>
      <a:spcAft>
        <a:spcPct val="0"/>
      </a:spcAft>
      <a:defRPr sz="3200" kern="1200">
        <a:solidFill>
          <a:srgbClr val="000000"/>
        </a:solidFill>
        <a:latin typeface="Avenir" charset="0"/>
        <a:ea typeface="Avenir" charset="0"/>
        <a:cs typeface="Avenir" charset="0"/>
        <a:sym typeface="Avenir" charset="0"/>
      </a:defRPr>
    </a:lvl4pPr>
    <a:lvl5pPr marL="914400" algn="l" defTabSz="457200" rtl="0" eaLnBrk="0" fontAlgn="base" hangingPunct="0">
      <a:lnSpc>
        <a:spcPct val="125000"/>
      </a:lnSpc>
      <a:spcBef>
        <a:spcPct val="0"/>
      </a:spcBef>
      <a:spcAft>
        <a:spcPct val="0"/>
      </a:spcAft>
      <a:defRPr sz="3200" kern="1200">
        <a:solidFill>
          <a:srgbClr val="000000"/>
        </a:solidFill>
        <a:latin typeface="Avenir" charset="0"/>
        <a:ea typeface="Avenir" charset="0"/>
        <a:cs typeface="Avenir" charset="0"/>
        <a:sym typeface="Avenir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Hot = short</a:t>
            </a:r>
            <a:r>
              <a:rPr lang="en-US" baseline="0" dirty="0"/>
              <a:t> term and specific need identified</a:t>
            </a:r>
          </a:p>
          <a:p>
            <a:r>
              <a:rPr lang="en-US" baseline="0" dirty="0"/>
              <a:t>Moderate = can envision applications to use in their organization, or wants to make introduction to others on team</a:t>
            </a:r>
          </a:p>
          <a:p>
            <a:r>
              <a:rPr lang="en-US" baseline="0" dirty="0"/>
              <a:t>Mild = sees value and engaged in the meeting, but is either a) not a buying influence nor technical buyer or b) consultant </a:t>
            </a:r>
          </a:p>
          <a:p>
            <a:endParaRPr lang="en-US" baseline="0" dirty="0"/>
          </a:p>
          <a:p>
            <a:r>
              <a:rPr lang="en-US" baseline="0" dirty="0"/>
              <a:t>Developments since last report:</a:t>
            </a:r>
          </a:p>
          <a:p>
            <a:r>
              <a:rPr lang="en-US" baseline="0" dirty="0"/>
              <a:t>Added </a:t>
            </a:r>
            <a:r>
              <a:rPr lang="en-US" baseline="0" dirty="0" err="1"/>
              <a:t>BlackArrow</a:t>
            </a:r>
            <a:r>
              <a:rPr lang="en-US" baseline="0" dirty="0"/>
              <a:t> – actively doing </a:t>
            </a:r>
            <a:r>
              <a:rPr lang="en-US" baseline="0" dirty="0" err="1"/>
              <a:t>perf</a:t>
            </a:r>
            <a:r>
              <a:rPr lang="en-US" baseline="0" dirty="0"/>
              <a:t> testing with them</a:t>
            </a:r>
          </a:p>
          <a:p>
            <a:r>
              <a:rPr lang="en-US" baseline="0" dirty="0"/>
              <a:t>Digital </a:t>
            </a:r>
            <a:r>
              <a:rPr lang="en-US" baseline="0" dirty="0" err="1"/>
              <a:t>Infuzion</a:t>
            </a:r>
            <a:r>
              <a:rPr lang="en-US" baseline="0" dirty="0"/>
              <a:t> wants us to do intro meeting with their CEO</a:t>
            </a:r>
          </a:p>
          <a:p>
            <a:r>
              <a:rPr lang="en-US" baseline="0" dirty="0" err="1"/>
              <a:t>NeoTechnology</a:t>
            </a:r>
            <a:r>
              <a:rPr lang="en-US" baseline="0" dirty="0"/>
              <a:t> – starting evaluation</a:t>
            </a:r>
          </a:p>
          <a:p>
            <a:endParaRPr lang="en-US" baseline="0" dirty="0"/>
          </a:p>
          <a:p>
            <a:r>
              <a:rPr lang="en-US" baseline="0" dirty="0"/>
              <a:t>Pricing sentiment – moved one “Not Meaningful” into the Neutral column as our sales conversations are advancing (</a:t>
            </a:r>
            <a:r>
              <a:rPr lang="en-US" baseline="0" dirty="0" err="1"/>
              <a:t>NeoTechnology</a:t>
            </a:r>
            <a:r>
              <a:rPr lang="en-US" baseline="0" dirty="0"/>
              <a:t>)</a:t>
            </a:r>
          </a:p>
          <a:p>
            <a:r>
              <a:rPr lang="en-US" baseline="0" dirty="0"/>
              <a:t>The 2 accounts saying “too expensive” = Icahn School of Medicine (further argument was that we should be open source and sell services), Novartis (research group) also said “too expensive” – note, was an advanced research lab</a:t>
            </a:r>
          </a:p>
          <a:p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3363F987-E18B-D54A-8D8E-8C966ED6B7D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4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800" y="4260850"/>
            <a:ext cx="20726400" cy="29400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57600" y="7772400"/>
            <a:ext cx="17068800" cy="35052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4007559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218445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6094075" y="623888"/>
            <a:ext cx="3902075" cy="118776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386263" y="623888"/>
            <a:ext cx="11555412" cy="118776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082808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800" y="4260850"/>
            <a:ext cx="20726400" cy="294005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57600" y="7772400"/>
            <a:ext cx="17068800" cy="35052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2451967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49275"/>
            <a:ext cx="21945600" cy="2286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698917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5638" y="8813800"/>
            <a:ext cx="20726400" cy="2724150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5638" y="5813425"/>
            <a:ext cx="20726400" cy="30003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297725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49275"/>
            <a:ext cx="21945600" cy="2286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386263" y="1785938"/>
            <a:ext cx="7727950" cy="101441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266613" y="1785938"/>
            <a:ext cx="7729537" cy="101441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499137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49275"/>
            <a:ext cx="21945600" cy="22860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200" y="3070225"/>
            <a:ext cx="10774363" cy="12795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19200" y="4349750"/>
            <a:ext cx="10774363" cy="79025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387263" y="3070225"/>
            <a:ext cx="10777537" cy="12795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387263" y="4349750"/>
            <a:ext cx="10777537" cy="79025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652426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49275"/>
            <a:ext cx="21945600" cy="2286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8519858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5338326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46100"/>
            <a:ext cx="8021638" cy="232410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32938" y="546100"/>
            <a:ext cx="13631862" cy="117062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9200" y="2870200"/>
            <a:ext cx="8021638" cy="938212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103999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414459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79963" y="9601200"/>
            <a:ext cx="14630400" cy="1133475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779963" y="1225550"/>
            <a:ext cx="14630400" cy="82296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>
              <a:sym typeface="Franklin Gothic Book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79963" y="10734675"/>
            <a:ext cx="14630400" cy="160972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8738467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49275"/>
            <a:ext cx="21945600" cy="2286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5514127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7678400" y="549275"/>
            <a:ext cx="5486400" cy="1138078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9200" y="549275"/>
            <a:ext cx="16306800" cy="1138078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2604278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800" y="4260850"/>
            <a:ext cx="20726400" cy="29400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57600" y="7772400"/>
            <a:ext cx="17068800" cy="35052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84299419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9676564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5638" y="8813800"/>
            <a:ext cx="20726400" cy="27241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5638" y="5813425"/>
            <a:ext cx="20726400" cy="30003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9809400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330700" y="7094538"/>
            <a:ext cx="7783513" cy="40735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266613" y="7094538"/>
            <a:ext cx="7785100" cy="40735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5409603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49275"/>
            <a:ext cx="21945600" cy="2286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200" y="3070225"/>
            <a:ext cx="10774363" cy="12795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19200" y="4349750"/>
            <a:ext cx="10774363" cy="79025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387263" y="3070225"/>
            <a:ext cx="10777537" cy="12795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387263" y="4349750"/>
            <a:ext cx="10777537" cy="79025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1159926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8351786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380802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5638" y="8813800"/>
            <a:ext cx="20726400" cy="27241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5638" y="5813425"/>
            <a:ext cx="20726400" cy="30003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6621902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46100"/>
            <a:ext cx="8021638" cy="232410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32938" y="546100"/>
            <a:ext cx="13631862" cy="117062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9200" y="2870200"/>
            <a:ext cx="8021638" cy="938212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0090177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79963" y="9601200"/>
            <a:ext cx="14630400" cy="1133475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779963" y="1225550"/>
            <a:ext cx="14630400" cy="82296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>
              <a:sym typeface="Franklin Gothic Book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79963" y="10734675"/>
            <a:ext cx="14630400" cy="160972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4351879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8399700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6122650" y="2303463"/>
            <a:ext cx="3929063" cy="88646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330700" y="2303463"/>
            <a:ext cx="11639550" cy="88646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3762950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800" y="4260850"/>
            <a:ext cx="20726400" cy="29400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57600" y="7772400"/>
            <a:ext cx="17068800" cy="35052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17848055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3200400"/>
            <a:ext cx="21945600" cy="9051925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4186295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5638" y="8813800"/>
            <a:ext cx="20726400" cy="27241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5638" y="5813425"/>
            <a:ext cx="20726400" cy="3000375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8716733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19200" y="3200400"/>
            <a:ext cx="10896600" cy="9051925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268200" y="3200400"/>
            <a:ext cx="10896600" cy="9051925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3173682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49275"/>
            <a:ext cx="21945600" cy="2286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200" y="3070225"/>
            <a:ext cx="10774363" cy="1279525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19200" y="4349750"/>
            <a:ext cx="10774363" cy="7902575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387263" y="3070225"/>
            <a:ext cx="10777537" cy="1279525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387263" y="4349750"/>
            <a:ext cx="10777537" cy="7902575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9452264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896633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386263" y="3660775"/>
            <a:ext cx="7727950" cy="88407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266613" y="3660775"/>
            <a:ext cx="7729537" cy="88407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9882837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6220648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46100"/>
            <a:ext cx="8021638" cy="232410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32938" y="546100"/>
            <a:ext cx="13631862" cy="11706225"/>
          </a:xfrm>
          <a:prstGeom prst="rect">
            <a:avLst/>
          </a:prstGeom>
        </p:spPr>
        <p:txBody>
          <a:bodyPr vert="horz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9200" y="2870200"/>
            <a:ext cx="8021638" cy="938212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6555537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79963" y="9601200"/>
            <a:ext cx="14630400" cy="11334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779963" y="1225550"/>
            <a:ext cx="14630400" cy="82296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>
              <a:sym typeface="Franklin Gothic Book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79963" y="10734675"/>
            <a:ext cx="14630400" cy="160972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3199357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9200" y="3200400"/>
            <a:ext cx="21945600" cy="90519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6202994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7678400" y="623888"/>
            <a:ext cx="5486400" cy="1162843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9200" y="623888"/>
            <a:ext cx="16306800" cy="11628437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120456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49275"/>
            <a:ext cx="21945600" cy="2286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200" y="3070225"/>
            <a:ext cx="10774363" cy="12795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19200" y="4349750"/>
            <a:ext cx="10774363" cy="79025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387263" y="3070225"/>
            <a:ext cx="10777537" cy="12795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387263" y="4349750"/>
            <a:ext cx="10777537" cy="79025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019595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375760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08685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46100"/>
            <a:ext cx="8021638" cy="232410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32938" y="546100"/>
            <a:ext cx="13631862" cy="117062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9200" y="2870200"/>
            <a:ext cx="8021638" cy="938212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900521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79963" y="9601200"/>
            <a:ext cx="14630400" cy="11334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779963" y="1225550"/>
            <a:ext cx="14630400" cy="82296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>
              <a:sym typeface="Franklin Gothic Book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79963" y="10734675"/>
            <a:ext cx="14630400" cy="160972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582473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Rectangle 1"/>
          <p:cNvSpPr>
            <a:spLocks noGrp="1"/>
          </p:cNvSpPr>
          <p:nvPr>
            <p:ph type="title"/>
          </p:nvPr>
        </p:nvSpPr>
        <p:spPr bwMode="auto">
          <a:xfrm>
            <a:off x="4386263" y="623888"/>
            <a:ext cx="15609887" cy="3036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Franklin Gothic Medium" charset="0"/>
              </a:rPr>
              <a:t>Click to edit Master title style</a:t>
            </a:r>
          </a:p>
        </p:txBody>
      </p:sp>
      <p:sp>
        <p:nvSpPr>
          <p:cNvPr id="1026" name="Rectangle 2"/>
          <p:cNvSpPr>
            <a:spLocks noGrp="1"/>
          </p:cNvSpPr>
          <p:nvPr>
            <p:ph type="body" idx="1"/>
          </p:nvPr>
        </p:nvSpPr>
        <p:spPr bwMode="auto">
          <a:xfrm>
            <a:off x="4386263" y="3660775"/>
            <a:ext cx="15609887" cy="8840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Franklin Gothic Book" charset="0"/>
              </a:rPr>
              <a:t>Click to edit Master text styles</a:t>
            </a:r>
          </a:p>
          <a:p>
            <a:pPr lvl="1"/>
            <a:r>
              <a:rPr lang="en-US">
                <a:sym typeface="Franklin Gothic Book" charset="0"/>
              </a:rPr>
              <a:t>Second level</a:t>
            </a:r>
          </a:p>
          <a:p>
            <a:pPr lvl="2"/>
            <a:r>
              <a:rPr lang="en-US">
                <a:sym typeface="Franklin Gothic Book" charset="0"/>
              </a:rPr>
              <a:t>Third level</a:t>
            </a:r>
          </a:p>
          <a:p>
            <a:pPr lvl="3"/>
            <a:r>
              <a:rPr lang="en-US">
                <a:sym typeface="Franklin Gothic Book" charset="0"/>
              </a:rPr>
              <a:t>Fourth level</a:t>
            </a:r>
          </a:p>
          <a:p>
            <a:pPr lvl="4"/>
            <a:r>
              <a:rPr lang="en-US">
                <a:sym typeface="Franklin Gothic Book" charset="0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62" r:id="rId11"/>
  </p:sldLayoutIdLst>
  <p:txStyles>
    <p:titleStyle>
      <a:lvl1pPr algn="ctr" defTabSz="584200" rtl="0" eaLnBrk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+mj-lt"/>
          <a:ea typeface="+mj-ea"/>
          <a:cs typeface="+mj-cs"/>
          <a:sym typeface="Franklin Gothic Medium" charset="0"/>
        </a:defRPr>
      </a:lvl1pPr>
      <a:lvl2pPr algn="ctr" defTabSz="584200" rtl="0" eaLnBrk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Franklin Gothic Medium" charset="0"/>
          <a:ea typeface="ＭＳ Ｐゴシック" charset="0"/>
          <a:cs typeface="Franklin Gothic Medium" charset="0"/>
          <a:sym typeface="Franklin Gothic Medium" charset="0"/>
        </a:defRPr>
      </a:lvl2pPr>
      <a:lvl3pPr algn="ctr" defTabSz="584200" rtl="0" eaLnBrk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Franklin Gothic Medium" charset="0"/>
          <a:ea typeface="ＭＳ Ｐゴシック" charset="0"/>
          <a:cs typeface="Franklin Gothic Medium" charset="0"/>
          <a:sym typeface="Franklin Gothic Medium" charset="0"/>
        </a:defRPr>
      </a:lvl3pPr>
      <a:lvl4pPr algn="ctr" defTabSz="584200" rtl="0" eaLnBrk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Franklin Gothic Medium" charset="0"/>
          <a:ea typeface="ＭＳ Ｐゴシック" charset="0"/>
          <a:cs typeface="Franklin Gothic Medium" charset="0"/>
          <a:sym typeface="Franklin Gothic Medium" charset="0"/>
        </a:defRPr>
      </a:lvl4pPr>
      <a:lvl5pPr algn="ctr" defTabSz="584200" rtl="0" eaLnBrk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Franklin Gothic Medium" charset="0"/>
          <a:ea typeface="ＭＳ Ｐゴシック" charset="0"/>
          <a:cs typeface="Franklin Gothic Medium" charset="0"/>
          <a:sym typeface="Franklin Gothic Medium" charset="0"/>
        </a:defRPr>
      </a:lvl5pPr>
      <a:lvl6pPr marL="457200" algn="ctr" defTabSz="584200" rtl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Franklin Gothic Medium" charset="0"/>
          <a:ea typeface="ＭＳ Ｐゴシック" charset="0"/>
          <a:cs typeface="Franklin Gothic Medium" charset="0"/>
          <a:sym typeface="Franklin Gothic Medium" charset="0"/>
        </a:defRPr>
      </a:lvl6pPr>
      <a:lvl7pPr marL="914400" algn="ctr" defTabSz="584200" rtl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Franklin Gothic Medium" charset="0"/>
          <a:ea typeface="ＭＳ Ｐゴシック" charset="0"/>
          <a:cs typeface="Franklin Gothic Medium" charset="0"/>
          <a:sym typeface="Franklin Gothic Medium" charset="0"/>
        </a:defRPr>
      </a:lvl7pPr>
      <a:lvl8pPr marL="1371600" algn="ctr" defTabSz="584200" rtl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Franklin Gothic Medium" charset="0"/>
          <a:ea typeface="ＭＳ Ｐゴシック" charset="0"/>
          <a:cs typeface="Franklin Gothic Medium" charset="0"/>
          <a:sym typeface="Franklin Gothic Medium" charset="0"/>
        </a:defRPr>
      </a:lvl8pPr>
      <a:lvl9pPr marL="1828800" algn="ctr" defTabSz="584200" rtl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Franklin Gothic Medium" charset="0"/>
          <a:ea typeface="ＭＳ Ｐゴシック" charset="0"/>
          <a:cs typeface="Franklin Gothic Medium" charset="0"/>
          <a:sym typeface="Franklin Gothic Medium" charset="0"/>
        </a:defRPr>
      </a:lvl9pPr>
    </p:titleStyle>
    <p:bodyStyle>
      <a:lvl1pPr marL="342900" indent="-342900" algn="l" defTabSz="584200" rtl="0" eaLnBrk="0" fontAlgn="base" hangingPunct="0">
        <a:spcBef>
          <a:spcPts val="4200"/>
        </a:spcBef>
        <a:spcAft>
          <a:spcPct val="0"/>
        </a:spcAft>
        <a:defRPr sz="5000">
          <a:solidFill>
            <a:srgbClr val="000000"/>
          </a:solidFill>
          <a:latin typeface="+mn-lt"/>
          <a:ea typeface="+mn-ea"/>
          <a:cs typeface="+mn-cs"/>
          <a:sym typeface="Franklin Gothic Book" charset="0"/>
        </a:defRPr>
      </a:lvl1pPr>
      <a:lvl2pPr marL="228600" indent="228600" algn="l" defTabSz="584200" rtl="0" eaLnBrk="0" fontAlgn="base" hangingPunct="0">
        <a:spcBef>
          <a:spcPts val="4200"/>
        </a:spcBef>
        <a:spcAft>
          <a:spcPct val="0"/>
        </a:spcAft>
        <a:defRPr sz="5000">
          <a:solidFill>
            <a:srgbClr val="000000"/>
          </a:solidFill>
          <a:latin typeface="+mn-lt"/>
          <a:ea typeface="Franklin Gothic Book" charset="0"/>
          <a:cs typeface="+mn-cs"/>
          <a:sym typeface="Franklin Gothic Book" charset="0"/>
        </a:defRPr>
      </a:lvl2pPr>
      <a:lvl3pPr marL="457200" indent="457200" algn="l" defTabSz="584200" rtl="0" eaLnBrk="0" fontAlgn="base" hangingPunct="0">
        <a:spcBef>
          <a:spcPts val="4200"/>
        </a:spcBef>
        <a:spcAft>
          <a:spcPct val="0"/>
        </a:spcAft>
        <a:defRPr sz="5000">
          <a:solidFill>
            <a:srgbClr val="000000"/>
          </a:solidFill>
          <a:latin typeface="+mn-lt"/>
          <a:ea typeface="Franklin Gothic Book" charset="0"/>
          <a:cs typeface="+mn-cs"/>
          <a:sym typeface="Franklin Gothic Book" charset="0"/>
        </a:defRPr>
      </a:lvl3pPr>
      <a:lvl4pPr marL="685800" indent="685800" algn="l" defTabSz="584200" rtl="0" eaLnBrk="0" fontAlgn="base" hangingPunct="0">
        <a:spcBef>
          <a:spcPts val="4200"/>
        </a:spcBef>
        <a:spcAft>
          <a:spcPct val="0"/>
        </a:spcAft>
        <a:defRPr sz="5000">
          <a:solidFill>
            <a:srgbClr val="000000"/>
          </a:solidFill>
          <a:latin typeface="+mn-lt"/>
          <a:ea typeface="Franklin Gothic Book" charset="0"/>
          <a:cs typeface="+mn-cs"/>
          <a:sym typeface="Franklin Gothic Book" charset="0"/>
        </a:defRPr>
      </a:lvl4pPr>
      <a:lvl5pPr marL="914400" indent="914400" algn="l" defTabSz="584200" rtl="0" eaLnBrk="0" fontAlgn="base" hangingPunct="0">
        <a:spcBef>
          <a:spcPts val="4200"/>
        </a:spcBef>
        <a:spcAft>
          <a:spcPct val="0"/>
        </a:spcAft>
        <a:defRPr sz="5000">
          <a:solidFill>
            <a:srgbClr val="000000"/>
          </a:solidFill>
          <a:latin typeface="+mn-lt"/>
          <a:ea typeface="Franklin Gothic Book" charset="0"/>
          <a:cs typeface="+mn-cs"/>
          <a:sym typeface="Franklin Gothic Book" charset="0"/>
        </a:defRPr>
      </a:lvl5pPr>
      <a:lvl6pPr marL="1371600" algn="l" defTabSz="584200" rtl="0" fontAlgn="base" hangingPunct="0">
        <a:spcBef>
          <a:spcPts val="4200"/>
        </a:spcBef>
        <a:spcAft>
          <a:spcPct val="0"/>
        </a:spcAft>
        <a:defRPr sz="5000">
          <a:solidFill>
            <a:srgbClr val="000000"/>
          </a:solidFill>
          <a:latin typeface="+mn-lt"/>
          <a:ea typeface="Franklin Gothic Book" charset="0"/>
          <a:cs typeface="+mn-cs"/>
          <a:sym typeface="Franklin Gothic Book" charset="0"/>
        </a:defRPr>
      </a:lvl6pPr>
      <a:lvl7pPr marL="1828800" algn="l" defTabSz="584200" rtl="0" fontAlgn="base" hangingPunct="0">
        <a:spcBef>
          <a:spcPts val="4200"/>
        </a:spcBef>
        <a:spcAft>
          <a:spcPct val="0"/>
        </a:spcAft>
        <a:defRPr sz="5000">
          <a:solidFill>
            <a:srgbClr val="000000"/>
          </a:solidFill>
          <a:latin typeface="+mn-lt"/>
          <a:ea typeface="Franklin Gothic Book" charset="0"/>
          <a:cs typeface="+mn-cs"/>
          <a:sym typeface="Franklin Gothic Book" charset="0"/>
        </a:defRPr>
      </a:lvl7pPr>
      <a:lvl8pPr marL="2286000" algn="l" defTabSz="584200" rtl="0" fontAlgn="base" hangingPunct="0">
        <a:spcBef>
          <a:spcPts val="4200"/>
        </a:spcBef>
        <a:spcAft>
          <a:spcPct val="0"/>
        </a:spcAft>
        <a:defRPr sz="5000">
          <a:solidFill>
            <a:srgbClr val="000000"/>
          </a:solidFill>
          <a:latin typeface="+mn-lt"/>
          <a:ea typeface="Franklin Gothic Book" charset="0"/>
          <a:cs typeface="+mn-cs"/>
          <a:sym typeface="Franklin Gothic Book" charset="0"/>
        </a:defRPr>
      </a:lvl8pPr>
      <a:lvl9pPr marL="2743200" algn="l" defTabSz="584200" rtl="0" fontAlgn="base" hangingPunct="0">
        <a:spcBef>
          <a:spcPts val="4200"/>
        </a:spcBef>
        <a:spcAft>
          <a:spcPct val="0"/>
        </a:spcAft>
        <a:defRPr sz="5000">
          <a:solidFill>
            <a:srgbClr val="000000"/>
          </a:solidFill>
          <a:latin typeface="+mn-lt"/>
          <a:ea typeface="Franklin Gothic Book" charset="0"/>
          <a:cs typeface="+mn-cs"/>
          <a:sym typeface="Franklin Gothic Book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Rectangle 1"/>
          <p:cNvSpPr>
            <a:spLocks noGrp="1"/>
          </p:cNvSpPr>
          <p:nvPr>
            <p:ph type="body" idx="1"/>
          </p:nvPr>
        </p:nvSpPr>
        <p:spPr bwMode="auto">
          <a:xfrm>
            <a:off x="4386263" y="1785938"/>
            <a:ext cx="15609887" cy="10144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Franklin Gothic Book" charset="0"/>
              </a:rPr>
              <a:t>Click to edit Master text styles</a:t>
            </a:r>
          </a:p>
          <a:p>
            <a:pPr lvl="1"/>
            <a:r>
              <a:rPr lang="en-US">
                <a:sym typeface="Franklin Gothic Book" charset="0"/>
              </a:rPr>
              <a:t>Second level</a:t>
            </a:r>
          </a:p>
          <a:p>
            <a:pPr lvl="2"/>
            <a:r>
              <a:rPr lang="en-US">
                <a:sym typeface="Franklin Gothic Book" charset="0"/>
              </a:rPr>
              <a:t>Third level</a:t>
            </a:r>
          </a:p>
          <a:p>
            <a:pPr lvl="3"/>
            <a:r>
              <a:rPr lang="en-US">
                <a:sym typeface="Franklin Gothic Book" charset="0"/>
              </a:rPr>
              <a:t>Fourth level</a:t>
            </a:r>
          </a:p>
          <a:p>
            <a:pPr lvl="4"/>
            <a:r>
              <a:rPr lang="en-US">
                <a:sym typeface="Franklin Gothic Book" charset="0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</p:sldLayoutIdLst>
  <p:txStyles>
    <p:titleStyle>
      <a:lvl1pPr algn="ctr" defTabSz="584200" rtl="0" eaLnBrk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+mj-lt"/>
          <a:ea typeface="+mj-ea"/>
          <a:cs typeface="+mj-cs"/>
          <a:sym typeface="Franklin Gothic Medium" charset="0"/>
        </a:defRPr>
      </a:lvl1pPr>
      <a:lvl2pPr algn="ctr" defTabSz="584200" rtl="0" eaLnBrk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Franklin Gothic Medium" charset="0"/>
          <a:ea typeface="ＭＳ Ｐゴシック" charset="0"/>
          <a:cs typeface="Franklin Gothic Medium" charset="0"/>
          <a:sym typeface="Franklin Gothic Medium" charset="0"/>
        </a:defRPr>
      </a:lvl2pPr>
      <a:lvl3pPr algn="ctr" defTabSz="584200" rtl="0" eaLnBrk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Franklin Gothic Medium" charset="0"/>
          <a:ea typeface="ＭＳ Ｐゴシック" charset="0"/>
          <a:cs typeface="Franklin Gothic Medium" charset="0"/>
          <a:sym typeface="Franklin Gothic Medium" charset="0"/>
        </a:defRPr>
      </a:lvl3pPr>
      <a:lvl4pPr algn="ctr" defTabSz="584200" rtl="0" eaLnBrk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Franklin Gothic Medium" charset="0"/>
          <a:ea typeface="ＭＳ Ｐゴシック" charset="0"/>
          <a:cs typeface="Franklin Gothic Medium" charset="0"/>
          <a:sym typeface="Franklin Gothic Medium" charset="0"/>
        </a:defRPr>
      </a:lvl4pPr>
      <a:lvl5pPr algn="ctr" defTabSz="584200" rtl="0" eaLnBrk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Franklin Gothic Medium" charset="0"/>
          <a:ea typeface="ＭＳ Ｐゴシック" charset="0"/>
          <a:cs typeface="Franklin Gothic Medium" charset="0"/>
          <a:sym typeface="Franklin Gothic Medium" charset="0"/>
        </a:defRPr>
      </a:lvl5pPr>
      <a:lvl6pPr marL="457200" algn="ctr" defTabSz="584200" rtl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Franklin Gothic Medium" charset="0"/>
          <a:ea typeface="ＭＳ Ｐゴシック" charset="0"/>
          <a:cs typeface="Franklin Gothic Medium" charset="0"/>
          <a:sym typeface="Franklin Gothic Medium" charset="0"/>
        </a:defRPr>
      </a:lvl6pPr>
      <a:lvl7pPr marL="914400" algn="ctr" defTabSz="584200" rtl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Franklin Gothic Medium" charset="0"/>
          <a:ea typeface="ＭＳ Ｐゴシック" charset="0"/>
          <a:cs typeface="Franklin Gothic Medium" charset="0"/>
          <a:sym typeface="Franklin Gothic Medium" charset="0"/>
        </a:defRPr>
      </a:lvl7pPr>
      <a:lvl8pPr marL="1371600" algn="ctr" defTabSz="584200" rtl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Franklin Gothic Medium" charset="0"/>
          <a:ea typeface="ＭＳ Ｐゴシック" charset="0"/>
          <a:cs typeface="Franklin Gothic Medium" charset="0"/>
          <a:sym typeface="Franklin Gothic Medium" charset="0"/>
        </a:defRPr>
      </a:lvl8pPr>
      <a:lvl9pPr marL="1828800" algn="ctr" defTabSz="584200" rtl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Franklin Gothic Medium" charset="0"/>
          <a:ea typeface="ＭＳ Ｐゴシック" charset="0"/>
          <a:cs typeface="Franklin Gothic Medium" charset="0"/>
          <a:sym typeface="Franklin Gothic Medium" charset="0"/>
        </a:defRPr>
      </a:lvl9pPr>
    </p:titleStyle>
    <p:bodyStyle>
      <a:lvl1pPr marL="342900" indent="-342900" algn="l" defTabSz="584200" rtl="0" eaLnBrk="0" fontAlgn="base" hangingPunct="0">
        <a:spcBef>
          <a:spcPts val="4200"/>
        </a:spcBef>
        <a:spcAft>
          <a:spcPct val="0"/>
        </a:spcAft>
        <a:defRPr sz="5000">
          <a:solidFill>
            <a:srgbClr val="000000"/>
          </a:solidFill>
          <a:latin typeface="+mn-lt"/>
          <a:ea typeface="+mn-ea"/>
          <a:cs typeface="+mn-cs"/>
          <a:sym typeface="Franklin Gothic Book" charset="0"/>
        </a:defRPr>
      </a:lvl1pPr>
      <a:lvl2pPr marL="228600" indent="228600" algn="l" defTabSz="584200" rtl="0" eaLnBrk="0" fontAlgn="base" hangingPunct="0">
        <a:spcBef>
          <a:spcPts val="4200"/>
        </a:spcBef>
        <a:spcAft>
          <a:spcPct val="0"/>
        </a:spcAft>
        <a:defRPr sz="5000">
          <a:solidFill>
            <a:srgbClr val="000000"/>
          </a:solidFill>
          <a:latin typeface="+mn-lt"/>
          <a:ea typeface="Franklin Gothic Book" charset="0"/>
          <a:cs typeface="+mn-cs"/>
          <a:sym typeface="Franklin Gothic Book" charset="0"/>
        </a:defRPr>
      </a:lvl2pPr>
      <a:lvl3pPr marL="457200" indent="457200" algn="l" defTabSz="584200" rtl="0" eaLnBrk="0" fontAlgn="base" hangingPunct="0">
        <a:spcBef>
          <a:spcPts val="4200"/>
        </a:spcBef>
        <a:spcAft>
          <a:spcPct val="0"/>
        </a:spcAft>
        <a:defRPr sz="5000">
          <a:solidFill>
            <a:srgbClr val="000000"/>
          </a:solidFill>
          <a:latin typeface="+mn-lt"/>
          <a:ea typeface="Franklin Gothic Book" charset="0"/>
          <a:cs typeface="+mn-cs"/>
          <a:sym typeface="Franklin Gothic Book" charset="0"/>
        </a:defRPr>
      </a:lvl3pPr>
      <a:lvl4pPr marL="685800" indent="685800" algn="l" defTabSz="584200" rtl="0" eaLnBrk="0" fontAlgn="base" hangingPunct="0">
        <a:spcBef>
          <a:spcPts val="4200"/>
        </a:spcBef>
        <a:spcAft>
          <a:spcPct val="0"/>
        </a:spcAft>
        <a:defRPr sz="5000">
          <a:solidFill>
            <a:srgbClr val="000000"/>
          </a:solidFill>
          <a:latin typeface="+mn-lt"/>
          <a:ea typeface="Franklin Gothic Book" charset="0"/>
          <a:cs typeface="+mn-cs"/>
          <a:sym typeface="Franklin Gothic Book" charset="0"/>
        </a:defRPr>
      </a:lvl4pPr>
      <a:lvl5pPr marL="914400" indent="914400" algn="l" defTabSz="584200" rtl="0" eaLnBrk="0" fontAlgn="base" hangingPunct="0">
        <a:spcBef>
          <a:spcPts val="4200"/>
        </a:spcBef>
        <a:spcAft>
          <a:spcPct val="0"/>
        </a:spcAft>
        <a:defRPr sz="5000">
          <a:solidFill>
            <a:srgbClr val="000000"/>
          </a:solidFill>
          <a:latin typeface="+mn-lt"/>
          <a:ea typeface="Franklin Gothic Book" charset="0"/>
          <a:cs typeface="+mn-cs"/>
          <a:sym typeface="Franklin Gothic Book" charset="0"/>
        </a:defRPr>
      </a:lvl5pPr>
      <a:lvl6pPr marL="1371600" algn="l" defTabSz="584200" rtl="0" fontAlgn="base" hangingPunct="0">
        <a:spcBef>
          <a:spcPts val="4200"/>
        </a:spcBef>
        <a:spcAft>
          <a:spcPct val="0"/>
        </a:spcAft>
        <a:defRPr sz="5000">
          <a:solidFill>
            <a:srgbClr val="000000"/>
          </a:solidFill>
          <a:latin typeface="+mn-lt"/>
          <a:ea typeface="Franklin Gothic Book" charset="0"/>
          <a:cs typeface="+mn-cs"/>
          <a:sym typeface="Franklin Gothic Book" charset="0"/>
        </a:defRPr>
      </a:lvl6pPr>
      <a:lvl7pPr marL="1828800" algn="l" defTabSz="584200" rtl="0" fontAlgn="base" hangingPunct="0">
        <a:spcBef>
          <a:spcPts val="4200"/>
        </a:spcBef>
        <a:spcAft>
          <a:spcPct val="0"/>
        </a:spcAft>
        <a:defRPr sz="5000">
          <a:solidFill>
            <a:srgbClr val="000000"/>
          </a:solidFill>
          <a:latin typeface="+mn-lt"/>
          <a:ea typeface="Franklin Gothic Book" charset="0"/>
          <a:cs typeface="+mn-cs"/>
          <a:sym typeface="Franklin Gothic Book" charset="0"/>
        </a:defRPr>
      </a:lvl7pPr>
      <a:lvl8pPr marL="2286000" algn="l" defTabSz="584200" rtl="0" fontAlgn="base" hangingPunct="0">
        <a:spcBef>
          <a:spcPts val="4200"/>
        </a:spcBef>
        <a:spcAft>
          <a:spcPct val="0"/>
        </a:spcAft>
        <a:defRPr sz="5000">
          <a:solidFill>
            <a:srgbClr val="000000"/>
          </a:solidFill>
          <a:latin typeface="+mn-lt"/>
          <a:ea typeface="Franklin Gothic Book" charset="0"/>
          <a:cs typeface="+mn-cs"/>
          <a:sym typeface="Franklin Gothic Book" charset="0"/>
        </a:defRPr>
      </a:lvl8pPr>
      <a:lvl9pPr marL="2743200" algn="l" defTabSz="584200" rtl="0" fontAlgn="base" hangingPunct="0">
        <a:spcBef>
          <a:spcPts val="4200"/>
        </a:spcBef>
        <a:spcAft>
          <a:spcPct val="0"/>
        </a:spcAft>
        <a:defRPr sz="5000">
          <a:solidFill>
            <a:srgbClr val="000000"/>
          </a:solidFill>
          <a:latin typeface="+mn-lt"/>
          <a:ea typeface="Franklin Gothic Book" charset="0"/>
          <a:cs typeface="+mn-cs"/>
          <a:sym typeface="Franklin Gothic Book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Rectangle 1"/>
          <p:cNvSpPr>
            <a:spLocks noGrp="1"/>
          </p:cNvSpPr>
          <p:nvPr>
            <p:ph type="title"/>
          </p:nvPr>
        </p:nvSpPr>
        <p:spPr bwMode="auto">
          <a:xfrm>
            <a:off x="4833938" y="2303463"/>
            <a:ext cx="14716125" cy="4643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Franklin Gothic Medium" charset="0"/>
              </a:rPr>
              <a:t>Click to edit Master title style</a:t>
            </a:r>
          </a:p>
        </p:txBody>
      </p:sp>
      <p:sp>
        <p:nvSpPr>
          <p:cNvPr id="3074" name="Rectangle 2"/>
          <p:cNvSpPr>
            <a:spLocks noGrp="1"/>
          </p:cNvSpPr>
          <p:nvPr>
            <p:ph type="body" idx="1"/>
          </p:nvPr>
        </p:nvSpPr>
        <p:spPr bwMode="auto">
          <a:xfrm>
            <a:off x="4330700" y="7094538"/>
            <a:ext cx="15721013" cy="407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Franklin Gothic Book" charset="0"/>
              </a:rPr>
              <a:t>Click to edit Master text styles</a:t>
            </a:r>
          </a:p>
          <a:p>
            <a:pPr lvl="1"/>
            <a:r>
              <a:rPr lang="en-US">
                <a:sym typeface="Franklin Gothic Book" charset="0"/>
              </a:rPr>
              <a:t>Second level</a:t>
            </a:r>
          </a:p>
          <a:p>
            <a:pPr lvl="2"/>
            <a:r>
              <a:rPr lang="en-US">
                <a:sym typeface="Franklin Gothic Book" charset="0"/>
              </a:rPr>
              <a:t>Third level</a:t>
            </a:r>
          </a:p>
          <a:p>
            <a:pPr lvl="3"/>
            <a:r>
              <a:rPr lang="en-US">
                <a:sym typeface="Franklin Gothic Book" charset="0"/>
              </a:rPr>
              <a:t>Fourth level</a:t>
            </a:r>
          </a:p>
          <a:p>
            <a:pPr lvl="4"/>
            <a:r>
              <a:rPr lang="en-US">
                <a:sym typeface="Franklin Gothic Book" charset="0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txStyles>
    <p:titleStyle>
      <a:lvl1pPr algn="ctr" defTabSz="584200" rtl="0" eaLnBrk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+mj-lt"/>
          <a:ea typeface="+mj-ea"/>
          <a:cs typeface="+mj-cs"/>
          <a:sym typeface="Franklin Gothic Medium" charset="0"/>
        </a:defRPr>
      </a:lvl1pPr>
      <a:lvl2pPr algn="ctr" defTabSz="584200" rtl="0" eaLnBrk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Franklin Gothic Medium" charset="0"/>
          <a:ea typeface="ＭＳ Ｐゴシック" charset="0"/>
          <a:cs typeface="Franklin Gothic Medium" charset="0"/>
          <a:sym typeface="Franklin Gothic Medium" charset="0"/>
        </a:defRPr>
      </a:lvl2pPr>
      <a:lvl3pPr algn="ctr" defTabSz="584200" rtl="0" eaLnBrk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Franklin Gothic Medium" charset="0"/>
          <a:ea typeface="ＭＳ Ｐゴシック" charset="0"/>
          <a:cs typeface="Franklin Gothic Medium" charset="0"/>
          <a:sym typeface="Franklin Gothic Medium" charset="0"/>
        </a:defRPr>
      </a:lvl3pPr>
      <a:lvl4pPr algn="ctr" defTabSz="584200" rtl="0" eaLnBrk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Franklin Gothic Medium" charset="0"/>
          <a:ea typeface="ＭＳ Ｐゴシック" charset="0"/>
          <a:cs typeface="Franklin Gothic Medium" charset="0"/>
          <a:sym typeface="Franklin Gothic Medium" charset="0"/>
        </a:defRPr>
      </a:lvl4pPr>
      <a:lvl5pPr algn="ctr" defTabSz="584200" rtl="0" eaLnBrk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Franklin Gothic Medium" charset="0"/>
          <a:ea typeface="ＭＳ Ｐゴシック" charset="0"/>
          <a:cs typeface="Franklin Gothic Medium" charset="0"/>
          <a:sym typeface="Franklin Gothic Medium" charset="0"/>
        </a:defRPr>
      </a:lvl5pPr>
      <a:lvl6pPr marL="457200" algn="ctr" defTabSz="584200" rtl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Franklin Gothic Medium" charset="0"/>
          <a:ea typeface="ＭＳ Ｐゴシック" charset="0"/>
          <a:cs typeface="Franklin Gothic Medium" charset="0"/>
          <a:sym typeface="Franklin Gothic Medium" charset="0"/>
        </a:defRPr>
      </a:lvl6pPr>
      <a:lvl7pPr marL="914400" algn="ctr" defTabSz="584200" rtl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Franklin Gothic Medium" charset="0"/>
          <a:ea typeface="ＭＳ Ｐゴシック" charset="0"/>
          <a:cs typeface="Franklin Gothic Medium" charset="0"/>
          <a:sym typeface="Franklin Gothic Medium" charset="0"/>
        </a:defRPr>
      </a:lvl7pPr>
      <a:lvl8pPr marL="1371600" algn="ctr" defTabSz="584200" rtl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Franklin Gothic Medium" charset="0"/>
          <a:ea typeface="ＭＳ Ｐゴシック" charset="0"/>
          <a:cs typeface="Franklin Gothic Medium" charset="0"/>
          <a:sym typeface="Franklin Gothic Medium" charset="0"/>
        </a:defRPr>
      </a:lvl8pPr>
      <a:lvl9pPr marL="1828800" algn="ctr" defTabSz="584200" rtl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Franklin Gothic Medium" charset="0"/>
          <a:ea typeface="ＭＳ Ｐゴシック" charset="0"/>
          <a:cs typeface="Franklin Gothic Medium" charset="0"/>
          <a:sym typeface="Franklin Gothic Medium" charset="0"/>
        </a:defRPr>
      </a:lvl9pPr>
    </p:titleStyle>
    <p:bodyStyle>
      <a:lvl1pPr marL="342900" indent="-342900" algn="l" defTabSz="584200" rtl="0" eaLnBrk="0" fontAlgn="base" hangingPunct="0">
        <a:spcBef>
          <a:spcPts val="4200"/>
        </a:spcBef>
        <a:spcAft>
          <a:spcPct val="0"/>
        </a:spcAft>
        <a:defRPr sz="5000">
          <a:solidFill>
            <a:srgbClr val="000000"/>
          </a:solidFill>
          <a:latin typeface="+mn-lt"/>
          <a:ea typeface="+mn-ea"/>
          <a:cs typeface="+mn-cs"/>
          <a:sym typeface="Franklin Gothic Book" charset="0"/>
        </a:defRPr>
      </a:lvl1pPr>
      <a:lvl2pPr marL="228600" indent="228600" algn="l" defTabSz="584200" rtl="0" eaLnBrk="0" fontAlgn="base" hangingPunct="0">
        <a:spcBef>
          <a:spcPts val="4200"/>
        </a:spcBef>
        <a:spcAft>
          <a:spcPct val="0"/>
        </a:spcAft>
        <a:defRPr sz="5000">
          <a:solidFill>
            <a:srgbClr val="000000"/>
          </a:solidFill>
          <a:latin typeface="+mn-lt"/>
          <a:ea typeface="Franklin Gothic Book" charset="0"/>
          <a:cs typeface="+mn-cs"/>
          <a:sym typeface="Franklin Gothic Book" charset="0"/>
        </a:defRPr>
      </a:lvl2pPr>
      <a:lvl3pPr marL="457200" indent="457200" algn="l" defTabSz="584200" rtl="0" eaLnBrk="0" fontAlgn="base" hangingPunct="0">
        <a:spcBef>
          <a:spcPts val="4200"/>
        </a:spcBef>
        <a:spcAft>
          <a:spcPct val="0"/>
        </a:spcAft>
        <a:defRPr sz="5000">
          <a:solidFill>
            <a:srgbClr val="000000"/>
          </a:solidFill>
          <a:latin typeface="+mn-lt"/>
          <a:ea typeface="Franklin Gothic Book" charset="0"/>
          <a:cs typeface="+mn-cs"/>
          <a:sym typeface="Franklin Gothic Book" charset="0"/>
        </a:defRPr>
      </a:lvl3pPr>
      <a:lvl4pPr marL="685800" indent="685800" algn="l" defTabSz="584200" rtl="0" eaLnBrk="0" fontAlgn="base" hangingPunct="0">
        <a:spcBef>
          <a:spcPts val="4200"/>
        </a:spcBef>
        <a:spcAft>
          <a:spcPct val="0"/>
        </a:spcAft>
        <a:defRPr sz="5000">
          <a:solidFill>
            <a:srgbClr val="000000"/>
          </a:solidFill>
          <a:latin typeface="+mn-lt"/>
          <a:ea typeface="Franklin Gothic Book" charset="0"/>
          <a:cs typeface="+mn-cs"/>
          <a:sym typeface="Franklin Gothic Book" charset="0"/>
        </a:defRPr>
      </a:lvl4pPr>
      <a:lvl5pPr marL="914400" indent="914400" algn="l" defTabSz="584200" rtl="0" eaLnBrk="0" fontAlgn="base" hangingPunct="0">
        <a:spcBef>
          <a:spcPts val="4200"/>
        </a:spcBef>
        <a:spcAft>
          <a:spcPct val="0"/>
        </a:spcAft>
        <a:defRPr sz="5000">
          <a:solidFill>
            <a:srgbClr val="000000"/>
          </a:solidFill>
          <a:latin typeface="+mn-lt"/>
          <a:ea typeface="Franklin Gothic Book" charset="0"/>
          <a:cs typeface="+mn-cs"/>
          <a:sym typeface="Franklin Gothic Book" charset="0"/>
        </a:defRPr>
      </a:lvl5pPr>
      <a:lvl6pPr marL="1371600" algn="l" defTabSz="584200" rtl="0" fontAlgn="base" hangingPunct="0">
        <a:spcBef>
          <a:spcPts val="4200"/>
        </a:spcBef>
        <a:spcAft>
          <a:spcPct val="0"/>
        </a:spcAft>
        <a:defRPr sz="5000">
          <a:solidFill>
            <a:srgbClr val="000000"/>
          </a:solidFill>
          <a:latin typeface="+mn-lt"/>
          <a:ea typeface="Franklin Gothic Book" charset="0"/>
          <a:cs typeface="+mn-cs"/>
          <a:sym typeface="Franklin Gothic Book" charset="0"/>
        </a:defRPr>
      </a:lvl6pPr>
      <a:lvl7pPr marL="1828800" algn="l" defTabSz="584200" rtl="0" fontAlgn="base" hangingPunct="0">
        <a:spcBef>
          <a:spcPts val="4200"/>
        </a:spcBef>
        <a:spcAft>
          <a:spcPct val="0"/>
        </a:spcAft>
        <a:defRPr sz="5000">
          <a:solidFill>
            <a:srgbClr val="000000"/>
          </a:solidFill>
          <a:latin typeface="+mn-lt"/>
          <a:ea typeface="Franklin Gothic Book" charset="0"/>
          <a:cs typeface="+mn-cs"/>
          <a:sym typeface="Franklin Gothic Book" charset="0"/>
        </a:defRPr>
      </a:lvl7pPr>
      <a:lvl8pPr marL="2286000" algn="l" defTabSz="584200" rtl="0" fontAlgn="base" hangingPunct="0">
        <a:spcBef>
          <a:spcPts val="4200"/>
        </a:spcBef>
        <a:spcAft>
          <a:spcPct val="0"/>
        </a:spcAft>
        <a:defRPr sz="5000">
          <a:solidFill>
            <a:srgbClr val="000000"/>
          </a:solidFill>
          <a:latin typeface="+mn-lt"/>
          <a:ea typeface="Franklin Gothic Book" charset="0"/>
          <a:cs typeface="+mn-cs"/>
          <a:sym typeface="Franklin Gothic Book" charset="0"/>
        </a:defRPr>
      </a:lvl8pPr>
      <a:lvl9pPr marL="2743200" algn="l" defTabSz="584200" rtl="0" fontAlgn="base" hangingPunct="0">
        <a:spcBef>
          <a:spcPts val="4200"/>
        </a:spcBef>
        <a:spcAft>
          <a:spcPct val="0"/>
        </a:spcAft>
        <a:defRPr sz="5000">
          <a:solidFill>
            <a:srgbClr val="000000"/>
          </a:solidFill>
          <a:latin typeface="+mn-lt"/>
          <a:ea typeface="Franklin Gothic Book" charset="0"/>
          <a:cs typeface="+mn-cs"/>
          <a:sym typeface="Franklin Gothic Book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Rectangle 1"/>
          <p:cNvSpPr>
            <a:spLocks noGrp="1"/>
          </p:cNvSpPr>
          <p:nvPr>
            <p:ph type="title"/>
          </p:nvPr>
        </p:nvSpPr>
        <p:spPr bwMode="auto">
          <a:xfrm>
            <a:off x="4386263" y="623888"/>
            <a:ext cx="15609887" cy="3036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Franklin Gothic Medium" charset="0"/>
              </a:rPr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ctr" defTabSz="584200" rtl="0" eaLnBrk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+mj-lt"/>
          <a:ea typeface="+mj-ea"/>
          <a:cs typeface="+mj-cs"/>
          <a:sym typeface="Franklin Gothic Medium" charset="0"/>
        </a:defRPr>
      </a:lvl1pPr>
      <a:lvl2pPr algn="ctr" defTabSz="584200" rtl="0" eaLnBrk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Franklin Gothic Medium" charset="0"/>
          <a:ea typeface="ＭＳ Ｐゴシック" charset="0"/>
          <a:cs typeface="Franklin Gothic Medium" charset="0"/>
          <a:sym typeface="Franklin Gothic Medium" charset="0"/>
        </a:defRPr>
      </a:lvl2pPr>
      <a:lvl3pPr algn="ctr" defTabSz="584200" rtl="0" eaLnBrk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Franklin Gothic Medium" charset="0"/>
          <a:ea typeface="ＭＳ Ｐゴシック" charset="0"/>
          <a:cs typeface="Franklin Gothic Medium" charset="0"/>
          <a:sym typeface="Franklin Gothic Medium" charset="0"/>
        </a:defRPr>
      </a:lvl3pPr>
      <a:lvl4pPr algn="ctr" defTabSz="584200" rtl="0" eaLnBrk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Franklin Gothic Medium" charset="0"/>
          <a:ea typeface="ＭＳ Ｐゴシック" charset="0"/>
          <a:cs typeface="Franklin Gothic Medium" charset="0"/>
          <a:sym typeface="Franklin Gothic Medium" charset="0"/>
        </a:defRPr>
      </a:lvl4pPr>
      <a:lvl5pPr algn="ctr" defTabSz="584200" rtl="0" eaLnBrk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Franklin Gothic Medium" charset="0"/>
          <a:ea typeface="ＭＳ Ｐゴシック" charset="0"/>
          <a:cs typeface="Franklin Gothic Medium" charset="0"/>
          <a:sym typeface="Franklin Gothic Medium" charset="0"/>
        </a:defRPr>
      </a:lvl5pPr>
      <a:lvl6pPr marL="457200" algn="ctr" defTabSz="584200" rtl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Franklin Gothic Medium" charset="0"/>
          <a:ea typeface="ＭＳ Ｐゴシック" charset="0"/>
          <a:cs typeface="Franklin Gothic Medium" charset="0"/>
          <a:sym typeface="Franklin Gothic Medium" charset="0"/>
        </a:defRPr>
      </a:lvl6pPr>
      <a:lvl7pPr marL="914400" algn="ctr" defTabSz="584200" rtl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Franklin Gothic Medium" charset="0"/>
          <a:ea typeface="ＭＳ Ｐゴシック" charset="0"/>
          <a:cs typeface="Franklin Gothic Medium" charset="0"/>
          <a:sym typeface="Franklin Gothic Medium" charset="0"/>
        </a:defRPr>
      </a:lvl7pPr>
      <a:lvl8pPr marL="1371600" algn="ctr" defTabSz="584200" rtl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Franklin Gothic Medium" charset="0"/>
          <a:ea typeface="ＭＳ Ｐゴシック" charset="0"/>
          <a:cs typeface="Franklin Gothic Medium" charset="0"/>
          <a:sym typeface="Franklin Gothic Medium" charset="0"/>
        </a:defRPr>
      </a:lvl8pPr>
      <a:lvl9pPr marL="1828800" algn="ctr" defTabSz="584200" rtl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Franklin Gothic Medium" charset="0"/>
          <a:ea typeface="ＭＳ Ｐゴシック" charset="0"/>
          <a:cs typeface="Franklin Gothic Medium" charset="0"/>
          <a:sym typeface="Franklin Gothic Medium" charset="0"/>
        </a:defRPr>
      </a:lvl9pPr>
    </p:titleStyle>
    <p:bodyStyle>
      <a:lvl1pPr marL="342900" indent="-342900" algn="l" defTabSz="584200" rtl="0" eaLnBrk="0" fontAlgn="base" hangingPunct="0">
        <a:spcBef>
          <a:spcPts val="4200"/>
        </a:spcBef>
        <a:spcAft>
          <a:spcPct val="0"/>
        </a:spcAft>
        <a:defRPr sz="5000">
          <a:solidFill>
            <a:srgbClr val="000000"/>
          </a:solidFill>
          <a:latin typeface="+mn-lt"/>
          <a:ea typeface="+mn-ea"/>
          <a:cs typeface="+mn-cs"/>
          <a:sym typeface="Franklin Gothic Book" charset="0"/>
        </a:defRPr>
      </a:lvl1pPr>
      <a:lvl2pPr marL="228600" indent="228600" algn="l" defTabSz="584200" rtl="0" eaLnBrk="0" fontAlgn="base" hangingPunct="0">
        <a:spcBef>
          <a:spcPts val="4200"/>
        </a:spcBef>
        <a:spcAft>
          <a:spcPct val="0"/>
        </a:spcAft>
        <a:defRPr sz="5000">
          <a:solidFill>
            <a:srgbClr val="000000"/>
          </a:solidFill>
          <a:latin typeface="+mn-lt"/>
          <a:ea typeface="Franklin Gothic Book" charset="0"/>
          <a:cs typeface="+mn-cs"/>
          <a:sym typeface="Franklin Gothic Book" charset="0"/>
        </a:defRPr>
      </a:lvl2pPr>
      <a:lvl3pPr marL="457200" indent="457200" algn="l" defTabSz="584200" rtl="0" eaLnBrk="0" fontAlgn="base" hangingPunct="0">
        <a:spcBef>
          <a:spcPts val="4200"/>
        </a:spcBef>
        <a:spcAft>
          <a:spcPct val="0"/>
        </a:spcAft>
        <a:defRPr sz="5000">
          <a:solidFill>
            <a:srgbClr val="000000"/>
          </a:solidFill>
          <a:latin typeface="+mn-lt"/>
          <a:ea typeface="Franklin Gothic Book" charset="0"/>
          <a:cs typeface="+mn-cs"/>
          <a:sym typeface="Franklin Gothic Book" charset="0"/>
        </a:defRPr>
      </a:lvl3pPr>
      <a:lvl4pPr marL="685800" indent="685800" algn="l" defTabSz="584200" rtl="0" eaLnBrk="0" fontAlgn="base" hangingPunct="0">
        <a:spcBef>
          <a:spcPts val="4200"/>
        </a:spcBef>
        <a:spcAft>
          <a:spcPct val="0"/>
        </a:spcAft>
        <a:defRPr sz="5000">
          <a:solidFill>
            <a:srgbClr val="000000"/>
          </a:solidFill>
          <a:latin typeface="+mn-lt"/>
          <a:ea typeface="Franklin Gothic Book" charset="0"/>
          <a:cs typeface="+mn-cs"/>
          <a:sym typeface="Franklin Gothic Book" charset="0"/>
        </a:defRPr>
      </a:lvl4pPr>
      <a:lvl5pPr marL="914400" indent="914400" algn="l" defTabSz="584200" rtl="0" eaLnBrk="0" fontAlgn="base" hangingPunct="0">
        <a:spcBef>
          <a:spcPts val="4200"/>
        </a:spcBef>
        <a:spcAft>
          <a:spcPct val="0"/>
        </a:spcAft>
        <a:defRPr sz="5000">
          <a:solidFill>
            <a:srgbClr val="000000"/>
          </a:solidFill>
          <a:latin typeface="+mn-lt"/>
          <a:ea typeface="Franklin Gothic Book" charset="0"/>
          <a:cs typeface="+mn-cs"/>
          <a:sym typeface="Franklin Gothic Book" charset="0"/>
        </a:defRPr>
      </a:lvl5pPr>
      <a:lvl6pPr marL="1371600" algn="l" defTabSz="584200" rtl="0" fontAlgn="base" hangingPunct="0">
        <a:spcBef>
          <a:spcPts val="4200"/>
        </a:spcBef>
        <a:spcAft>
          <a:spcPct val="0"/>
        </a:spcAft>
        <a:defRPr sz="5000">
          <a:solidFill>
            <a:srgbClr val="000000"/>
          </a:solidFill>
          <a:latin typeface="+mn-lt"/>
          <a:ea typeface="Franklin Gothic Book" charset="0"/>
          <a:cs typeface="+mn-cs"/>
          <a:sym typeface="Franklin Gothic Book" charset="0"/>
        </a:defRPr>
      </a:lvl6pPr>
      <a:lvl7pPr marL="1828800" algn="l" defTabSz="584200" rtl="0" fontAlgn="base" hangingPunct="0">
        <a:spcBef>
          <a:spcPts val="4200"/>
        </a:spcBef>
        <a:spcAft>
          <a:spcPct val="0"/>
        </a:spcAft>
        <a:defRPr sz="5000">
          <a:solidFill>
            <a:srgbClr val="000000"/>
          </a:solidFill>
          <a:latin typeface="+mn-lt"/>
          <a:ea typeface="Franklin Gothic Book" charset="0"/>
          <a:cs typeface="+mn-cs"/>
          <a:sym typeface="Franklin Gothic Book" charset="0"/>
        </a:defRPr>
      </a:lvl7pPr>
      <a:lvl8pPr marL="2286000" algn="l" defTabSz="584200" rtl="0" fontAlgn="base" hangingPunct="0">
        <a:spcBef>
          <a:spcPts val="4200"/>
        </a:spcBef>
        <a:spcAft>
          <a:spcPct val="0"/>
        </a:spcAft>
        <a:defRPr sz="5000">
          <a:solidFill>
            <a:srgbClr val="000000"/>
          </a:solidFill>
          <a:latin typeface="+mn-lt"/>
          <a:ea typeface="Franklin Gothic Book" charset="0"/>
          <a:cs typeface="+mn-cs"/>
          <a:sym typeface="Franklin Gothic Book" charset="0"/>
        </a:defRPr>
      </a:lvl8pPr>
      <a:lvl9pPr marL="2743200" algn="l" defTabSz="584200" rtl="0" fontAlgn="base" hangingPunct="0">
        <a:spcBef>
          <a:spcPts val="4200"/>
        </a:spcBef>
        <a:spcAft>
          <a:spcPct val="0"/>
        </a:spcAft>
        <a:defRPr sz="5000">
          <a:solidFill>
            <a:srgbClr val="000000"/>
          </a:solidFill>
          <a:latin typeface="+mn-lt"/>
          <a:ea typeface="Franklin Gothic Book" charset="0"/>
          <a:cs typeface="+mn-cs"/>
          <a:sym typeface="Franklin Gothic Book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chart" Target="../charts/char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5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 Walk-Through Silicon Valley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How an English Major Survived 40 years in Silicon Valley</a:t>
            </a:r>
          </a:p>
        </p:txBody>
      </p:sp>
    </p:spTree>
    <p:extLst>
      <p:ext uri="{BB962C8B-B14F-4D97-AF65-F5344CB8AC3E}">
        <p14:creationId xmlns:p14="http://schemas.microsoft.com/office/powerpoint/2010/main" val="29090505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5" name="Picture 1" descr="iStock_000010406954Mediu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84313" y="128588"/>
            <a:ext cx="20185062" cy="13457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xfrm>
            <a:off x="2928938" y="600075"/>
            <a:ext cx="18524537" cy="3036888"/>
          </a:xfrm>
        </p:spPr>
        <p:txBody>
          <a:bodyPr/>
          <a:lstStyle/>
          <a:p>
            <a:pPr defTabSz="519113" eaLnBrk="1">
              <a:defRPr/>
            </a:pPr>
            <a:r>
              <a:rPr lang="en-US" sz="9900" dirty="0"/>
              <a:t>Jam isn’t much good without a jar</a:t>
            </a:r>
            <a:endParaRPr lang="en-US" dirty="0"/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Rectangle 1"/>
          <p:cNvSpPr>
            <a:spLocks noGrp="1" noChangeArrowheads="1"/>
          </p:cNvSpPr>
          <p:nvPr>
            <p:ph type="title"/>
          </p:nvPr>
        </p:nvSpPr>
        <p:spPr>
          <a:xfrm>
            <a:off x="506413" y="623888"/>
            <a:ext cx="23369587" cy="3036887"/>
          </a:xfrm>
        </p:spPr>
        <p:txBody>
          <a:bodyPr/>
          <a:lstStyle/>
          <a:p>
            <a:pPr defTabSz="519113" eaLnBrk="1">
              <a:defRPr/>
            </a:pPr>
            <a:r>
              <a:rPr lang="en-US" sz="9600" dirty="0"/>
              <a:t>Software isn’t much good without the 13P’s</a:t>
            </a:r>
          </a:p>
        </p:txBody>
      </p:sp>
      <p:sp>
        <p:nvSpPr>
          <p:cNvPr id="1229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495633" y="3723585"/>
            <a:ext cx="8148637" cy="8840787"/>
          </a:xfrm>
        </p:spPr>
        <p:txBody>
          <a:bodyPr/>
          <a:lstStyle/>
          <a:p>
            <a:pPr marL="615950" indent="-615950" eaLnBrk="1">
              <a:lnSpc>
                <a:spcPct val="60000"/>
              </a:lnSpc>
              <a:buSzPct val="75000"/>
              <a:buFontTx/>
              <a:buChar char="•"/>
              <a:defRPr/>
            </a:pPr>
            <a:r>
              <a:rPr lang="en-US" dirty="0"/>
              <a:t>Purpose</a:t>
            </a:r>
          </a:p>
          <a:p>
            <a:pPr marL="615950" indent="-615950" eaLnBrk="1">
              <a:lnSpc>
                <a:spcPct val="60000"/>
              </a:lnSpc>
              <a:buSzPct val="75000"/>
              <a:buFontTx/>
              <a:buChar char="•"/>
              <a:defRPr/>
            </a:pPr>
            <a:r>
              <a:rPr lang="en-US" dirty="0"/>
              <a:t>Profile</a:t>
            </a:r>
          </a:p>
          <a:p>
            <a:pPr marL="615950" indent="-615950" eaLnBrk="1">
              <a:lnSpc>
                <a:spcPct val="60000"/>
              </a:lnSpc>
              <a:buSzPct val="75000"/>
              <a:buFontTx/>
              <a:buChar char="•"/>
              <a:defRPr/>
            </a:pPr>
            <a:r>
              <a:rPr lang="en-US" dirty="0"/>
              <a:t>Pain</a:t>
            </a:r>
          </a:p>
          <a:p>
            <a:pPr marL="615950" indent="-615950" eaLnBrk="1">
              <a:lnSpc>
                <a:spcPct val="60000"/>
              </a:lnSpc>
              <a:buSzPct val="75000"/>
              <a:buFontTx/>
              <a:buChar char="•"/>
              <a:defRPr/>
            </a:pPr>
            <a:r>
              <a:rPr lang="en-US" dirty="0"/>
              <a:t>Position</a:t>
            </a:r>
          </a:p>
          <a:p>
            <a:pPr marL="615950" indent="-615950" eaLnBrk="1">
              <a:lnSpc>
                <a:spcPct val="60000"/>
              </a:lnSpc>
              <a:buSzPct val="75000"/>
              <a:buFontTx/>
              <a:buChar char="•"/>
              <a:defRPr/>
            </a:pPr>
            <a:r>
              <a:rPr lang="en-US" dirty="0"/>
              <a:t>Product</a:t>
            </a:r>
          </a:p>
          <a:p>
            <a:pPr marL="615950" indent="-615950" eaLnBrk="1">
              <a:lnSpc>
                <a:spcPct val="60000"/>
              </a:lnSpc>
              <a:buSzPct val="75000"/>
              <a:buFontTx/>
              <a:buChar char="•"/>
              <a:defRPr/>
            </a:pPr>
            <a:r>
              <a:rPr lang="en-US" dirty="0"/>
              <a:t>Pricing</a:t>
            </a:r>
          </a:p>
          <a:p>
            <a:pPr marL="615950" indent="-615950" eaLnBrk="1">
              <a:lnSpc>
                <a:spcPct val="60000"/>
              </a:lnSpc>
              <a:buSzPct val="75000"/>
              <a:buFontTx/>
              <a:buChar char="•"/>
              <a:defRPr/>
            </a:pPr>
            <a:r>
              <a:rPr lang="en-US" dirty="0"/>
              <a:t>Placement</a:t>
            </a:r>
          </a:p>
          <a:p>
            <a:pPr marL="615950" indent="-615950" eaLnBrk="1">
              <a:lnSpc>
                <a:spcPct val="60000"/>
              </a:lnSpc>
              <a:buSzPct val="75000"/>
              <a:buFontTx/>
              <a:buChar char="•"/>
              <a:defRPr/>
            </a:pPr>
            <a:r>
              <a:rPr lang="en-US" dirty="0"/>
              <a:t>Partners</a:t>
            </a:r>
          </a:p>
          <a:p>
            <a:pPr marL="615950" indent="-615950" eaLnBrk="1">
              <a:lnSpc>
                <a:spcPct val="60000"/>
              </a:lnSpc>
              <a:buSzPct val="75000"/>
              <a:buFontTx/>
              <a:buChar char="•"/>
              <a:defRPr/>
            </a:pPr>
            <a:r>
              <a:rPr lang="en-US" dirty="0"/>
              <a:t>Promotion</a:t>
            </a:r>
          </a:p>
          <a:p>
            <a:pPr marL="615950" indent="-615950" eaLnBrk="1">
              <a:lnSpc>
                <a:spcPct val="60000"/>
              </a:lnSpc>
              <a:buSzPct val="75000"/>
              <a:buFontTx/>
              <a:buChar char="•"/>
              <a:defRPr/>
            </a:pPr>
            <a:r>
              <a:rPr lang="en-US" dirty="0"/>
              <a:t>Proposition</a:t>
            </a:r>
          </a:p>
          <a:p>
            <a:pPr marL="615950" indent="-615950" eaLnBrk="1">
              <a:lnSpc>
                <a:spcPct val="60000"/>
              </a:lnSpc>
              <a:buSzPct val="75000"/>
              <a:buFontTx/>
              <a:buChar char="•"/>
              <a:defRPr/>
            </a:pPr>
            <a:r>
              <a:rPr lang="en-US" dirty="0"/>
              <a:t>Performance Metrics</a:t>
            </a:r>
          </a:p>
        </p:txBody>
      </p:sp>
      <p:pic>
        <p:nvPicPr>
          <p:cNvPr id="12291" name="Picture 3" descr="JamJar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973175" y="3302000"/>
            <a:ext cx="6667500" cy="809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9677400" y="12902624"/>
            <a:ext cx="14403903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e.g. “PBJ” jam application deployment requires a jar, knife, bread, cutting board…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Rectangle 1"/>
          <p:cNvSpPr>
            <a:spLocks noGrp="1" noChangeArrowheads="1"/>
          </p:cNvSpPr>
          <p:nvPr>
            <p:ph type="title"/>
          </p:nvPr>
        </p:nvSpPr>
        <p:spPr>
          <a:xfrm>
            <a:off x="3406775" y="528638"/>
            <a:ext cx="17568863" cy="3036887"/>
          </a:xfrm>
        </p:spPr>
        <p:txBody>
          <a:bodyPr/>
          <a:lstStyle/>
          <a:p>
            <a:pPr defTabSz="565150" eaLnBrk="1">
              <a:defRPr/>
            </a:pPr>
            <a:r>
              <a:rPr lang="en-US" sz="10800"/>
              <a:t>Classic Product Management</a:t>
            </a:r>
            <a:endParaRPr lang="en-US"/>
          </a:p>
        </p:txBody>
      </p:sp>
      <p:sp>
        <p:nvSpPr>
          <p:cNvPr id="13314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492125" indent="-492125" eaLnBrk="1">
              <a:defRPr/>
            </a:pPr>
            <a:r>
              <a:rPr lang="en-US" sz="5200" b="1" dirty="0">
                <a:latin typeface="Franklin Gothic Medium" charset="0"/>
                <a:cs typeface="Franklin Gothic Medium" charset="0"/>
                <a:sym typeface="Franklin Gothic Medium" charset="0"/>
              </a:rPr>
              <a:t>The Four P’s</a:t>
            </a:r>
          </a:p>
          <a:p>
            <a:pPr marL="492125" indent="-492125" eaLnBrk="1">
              <a:buSzPct val="75000"/>
              <a:buFontTx/>
              <a:buChar char="•"/>
              <a:defRPr/>
            </a:pPr>
            <a:r>
              <a:rPr lang="en-US" dirty="0"/>
              <a:t>Product</a:t>
            </a:r>
          </a:p>
          <a:p>
            <a:pPr marL="492125" indent="-492125" eaLnBrk="1">
              <a:buSzPct val="75000"/>
              <a:buFontTx/>
              <a:buChar char="•"/>
              <a:defRPr/>
            </a:pPr>
            <a:r>
              <a:rPr lang="en-US" dirty="0"/>
              <a:t>Pricing</a:t>
            </a:r>
          </a:p>
          <a:p>
            <a:pPr marL="492125" indent="-492125" eaLnBrk="1">
              <a:buSzPct val="75000"/>
              <a:buFontTx/>
              <a:buChar char="•"/>
              <a:defRPr/>
            </a:pPr>
            <a:r>
              <a:rPr lang="en-US" dirty="0"/>
              <a:t>Placement</a:t>
            </a:r>
          </a:p>
          <a:p>
            <a:pPr marL="492125" indent="-492125" eaLnBrk="1">
              <a:buSzPct val="75000"/>
              <a:buFontTx/>
              <a:buChar char="•"/>
              <a:defRPr/>
            </a:pPr>
            <a:r>
              <a:rPr lang="en-US" dirty="0"/>
              <a:t>Promotion</a:t>
            </a:r>
          </a:p>
        </p:txBody>
      </p:sp>
      <p:pic>
        <p:nvPicPr>
          <p:cNvPr id="13315" name="Picture 3" descr="pasted-image.t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767175" y="4576763"/>
            <a:ext cx="5462588" cy="7008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1"/>
          <p:cNvSpPr>
            <a:spLocks noGrp="1" noChangeArrowheads="1"/>
          </p:cNvSpPr>
          <p:nvPr>
            <p:ph type="body" idx="1"/>
          </p:nvPr>
        </p:nvSpPr>
        <p:spPr>
          <a:xfrm>
            <a:off x="2362200" y="1785938"/>
            <a:ext cx="10152063" cy="10144125"/>
          </a:xfrm>
        </p:spPr>
        <p:txBody>
          <a:bodyPr lIns="71437" tIns="71437" rIns="71437" bIns="71437"/>
          <a:lstStyle/>
          <a:p>
            <a:pPr marL="0" indent="0" eaLnBrk="1">
              <a:spcBef>
                <a:spcPts val="6900"/>
              </a:spcBef>
              <a:defRPr/>
            </a:pPr>
            <a:r>
              <a:rPr lang="en-US" sz="5500" dirty="0"/>
              <a:t>You have no time to go back to college to study marketing</a:t>
            </a:r>
          </a:p>
          <a:p>
            <a:pPr marL="0" indent="0" eaLnBrk="1">
              <a:spcBef>
                <a:spcPts val="6900"/>
              </a:spcBef>
              <a:defRPr/>
            </a:pPr>
            <a:r>
              <a:rPr lang="en-US" sz="5500" dirty="0"/>
              <a:t>Anyway, you’re an engineering driven operation and can</a:t>
            </a:r>
            <a:r>
              <a:rPr lang="ja-JP" altLang="en-US" sz="5500" dirty="0"/>
              <a:t>’</a:t>
            </a:r>
            <a:r>
              <a:rPr lang="en-US" sz="5500" dirty="0"/>
              <a:t>t throw too much money down the marketing and sales rat-hole</a:t>
            </a:r>
          </a:p>
          <a:p>
            <a:pPr marL="0" indent="0" eaLnBrk="1">
              <a:spcBef>
                <a:spcPts val="6900"/>
              </a:spcBef>
              <a:defRPr/>
            </a:pPr>
            <a:r>
              <a:rPr lang="en-US" sz="5500" dirty="0"/>
              <a:t>So, 13P’s is a checklist of things you need to be thinking through before and during your product introduction</a:t>
            </a:r>
            <a:endParaRPr lang="en-US" dirty="0"/>
          </a:p>
        </p:txBody>
      </p:sp>
      <p:pic>
        <p:nvPicPr>
          <p:cNvPr id="14338" name="Picture 2" descr="pasted-image.t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447963" y="0"/>
            <a:ext cx="6645275" cy="5653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14339" name="Picture 3" descr="pasted-image.t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875250" y="6183313"/>
            <a:ext cx="6832600" cy="241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14340" name="Picture 4" descr="AppleLogoAluminum.pn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430125" y="8110538"/>
            <a:ext cx="6502400" cy="5611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AutoShape 1" descr="tile_paper_medgray.jpeg"/>
          <p:cNvSpPr>
            <a:spLocks/>
          </p:cNvSpPr>
          <p:nvPr/>
        </p:nvSpPr>
        <p:spPr bwMode="auto">
          <a:xfrm>
            <a:off x="-3175" y="-25400"/>
            <a:ext cx="3978275" cy="137668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7030A0"/>
          </a:solidFill>
          <a:ln>
            <a:noFill/>
          </a:ln>
          <a:effectLst>
            <a:outerShdw blurRad="50800" dist="25400" dir="5400000" algn="ctr" rotWithShape="0">
              <a:srgbClr val="000000">
                <a:alpha val="50000"/>
              </a:srgbClr>
            </a:outerShdw>
          </a:effectLst>
          <a:extLs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</a:extLst>
        </p:spPr>
        <p:txBody>
          <a:bodyPr lIns="71437" tIns="71437" rIns="71437" bIns="71437" anchor="ctr"/>
          <a:lstStyle/>
          <a:p>
            <a:pPr>
              <a:defRPr/>
            </a:pPr>
            <a:endParaRPr lang="en-US" sz="4400">
              <a:solidFill>
                <a:srgbClr val="FFFFFF"/>
              </a:solidFill>
              <a:cs typeface="Franklin Gothic Book" charset="0"/>
            </a:endParaRPr>
          </a:p>
        </p:txBody>
      </p:sp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>
              <a:defRPr/>
            </a:pPr>
            <a:r>
              <a:rPr lang="en-US" dirty="0"/>
              <a:t>Purpose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386263" y="3660775"/>
            <a:ext cx="17849850" cy="8840788"/>
          </a:xfrm>
        </p:spPr>
        <p:txBody>
          <a:bodyPr/>
          <a:lstStyle/>
          <a:p>
            <a:pPr marL="493713" indent="-493713" defTabSz="466725" eaLnBrk="1">
              <a:spcBef>
                <a:spcPts val="3300"/>
              </a:spcBef>
              <a:buSzPct val="75000"/>
              <a:buFontTx/>
              <a:buChar char="•"/>
              <a:defRPr/>
            </a:pPr>
            <a:r>
              <a:rPr lang="en-US" sz="4000" dirty="0"/>
              <a:t>What is the strategic goal that the business needs to achieve?</a:t>
            </a:r>
          </a:p>
          <a:p>
            <a:pPr marL="493713" indent="-493713" defTabSz="466725" eaLnBrk="1">
              <a:spcBef>
                <a:spcPts val="3300"/>
              </a:spcBef>
              <a:buSzPct val="75000"/>
              <a:buFontTx/>
              <a:buChar char="•"/>
              <a:defRPr/>
            </a:pPr>
            <a:r>
              <a:rPr lang="en-US" sz="4000" dirty="0"/>
              <a:t>What is the business mission?</a:t>
            </a:r>
          </a:p>
          <a:p>
            <a:pPr marL="493713" indent="-493713" defTabSz="466725" eaLnBrk="1">
              <a:spcBef>
                <a:spcPts val="3300"/>
              </a:spcBef>
              <a:buSzPct val="75000"/>
              <a:buFontTx/>
              <a:buChar char="•"/>
              <a:defRPr/>
            </a:pPr>
            <a:r>
              <a:rPr lang="en-US" sz="4000" dirty="0"/>
              <a:t>Are their any resource or strategic constraints to be considered?</a:t>
            </a:r>
          </a:p>
          <a:p>
            <a:pPr marL="493713" indent="-493713" defTabSz="466725" eaLnBrk="1">
              <a:spcBef>
                <a:spcPts val="3300"/>
              </a:spcBef>
              <a:buSzPct val="75000"/>
              <a:buFontTx/>
              <a:buChar char="•"/>
              <a:defRPr/>
            </a:pPr>
            <a:r>
              <a:rPr lang="en-US" sz="4000" dirty="0"/>
              <a:t>Are there complementary/adjacent business initiatives to consider?</a:t>
            </a:r>
          </a:p>
          <a:p>
            <a:pPr marL="493713" indent="-493713" defTabSz="466725" eaLnBrk="1">
              <a:spcBef>
                <a:spcPts val="3300"/>
              </a:spcBef>
              <a:buSzPct val="75000"/>
              <a:buFontTx/>
              <a:buChar char="•"/>
              <a:defRPr/>
            </a:pPr>
            <a:r>
              <a:rPr lang="en-US" sz="4000" dirty="0"/>
              <a:t>What is the core differentiator of the company?</a:t>
            </a:r>
          </a:p>
        </p:txBody>
      </p:sp>
      <p:sp>
        <p:nvSpPr>
          <p:cNvPr id="15364" name="AutoShape 4"/>
          <p:cNvSpPr>
            <a:spLocks/>
          </p:cNvSpPr>
          <p:nvPr/>
        </p:nvSpPr>
        <p:spPr bwMode="auto">
          <a:xfrm>
            <a:off x="215900" y="803275"/>
            <a:ext cx="3365500" cy="597217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l">
              <a:defRPr/>
            </a:pPr>
            <a:r>
              <a:rPr lang="en-US" sz="4500" b="1" dirty="0">
                <a:cs typeface="Franklin Gothic Book" charset="0"/>
              </a:rPr>
              <a:t>Purpose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Profile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Pain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Position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Product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Pricing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Placement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Partners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Promotion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Proposition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Perf Metrics</a:t>
            </a:r>
            <a:endParaRPr lang="en-US" dirty="0">
              <a:cs typeface="Franklin Gothic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8079514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AutoShape 1" descr="tile_paper_medgray.jpeg"/>
          <p:cNvSpPr>
            <a:spLocks/>
          </p:cNvSpPr>
          <p:nvPr/>
        </p:nvSpPr>
        <p:spPr bwMode="auto">
          <a:xfrm>
            <a:off x="-3175" y="-25400"/>
            <a:ext cx="3978275" cy="137668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25400" dir="5400000" algn="ctr" rotWithShape="0">
              <a:srgbClr val="000000">
                <a:alpha val="50000"/>
              </a:srgbClr>
            </a:outerShdw>
          </a:effectLst>
          <a:extLs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</a:extLst>
        </p:spPr>
        <p:txBody>
          <a:bodyPr lIns="71437" tIns="71437" rIns="71437" bIns="71437" anchor="ctr"/>
          <a:lstStyle/>
          <a:p>
            <a:pPr>
              <a:defRPr/>
            </a:pPr>
            <a:endParaRPr lang="en-US" sz="4400">
              <a:solidFill>
                <a:srgbClr val="FFFFFF"/>
              </a:solidFill>
              <a:cs typeface="Franklin Gothic Book" charset="0"/>
            </a:endParaRPr>
          </a:p>
        </p:txBody>
      </p:sp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>
              <a:defRPr/>
            </a:pPr>
            <a:r>
              <a:rPr lang="en-US"/>
              <a:t>Profile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386263" y="3660775"/>
            <a:ext cx="17849850" cy="8840788"/>
          </a:xfrm>
        </p:spPr>
        <p:txBody>
          <a:bodyPr/>
          <a:lstStyle/>
          <a:p>
            <a:pPr marL="493713" indent="-493713" defTabSz="466725" eaLnBrk="1">
              <a:spcBef>
                <a:spcPts val="3300"/>
              </a:spcBef>
              <a:buSzPct val="75000"/>
              <a:buFontTx/>
              <a:buChar char="•"/>
              <a:defRPr/>
            </a:pPr>
            <a:r>
              <a:rPr lang="en-US" sz="4000"/>
              <a:t>Who uses it?</a:t>
            </a:r>
          </a:p>
          <a:p>
            <a:pPr marL="493713" indent="-493713" defTabSz="466725" eaLnBrk="1">
              <a:spcBef>
                <a:spcPts val="3300"/>
              </a:spcBef>
              <a:buSzPct val="75000"/>
              <a:buFontTx/>
              <a:buChar char="•"/>
              <a:defRPr/>
            </a:pPr>
            <a:r>
              <a:rPr lang="en-US" sz="4000"/>
              <a:t>Who buys it? </a:t>
            </a:r>
          </a:p>
          <a:p>
            <a:pPr marL="493713" indent="-493713" defTabSz="466725" eaLnBrk="1">
              <a:spcBef>
                <a:spcPts val="3300"/>
              </a:spcBef>
              <a:buSzPct val="75000"/>
              <a:buFontTx/>
              <a:buChar char="•"/>
              <a:defRPr/>
            </a:pPr>
            <a:r>
              <a:rPr lang="en-US" sz="4000"/>
              <a:t>How can you divide up your market into manageable segments?</a:t>
            </a:r>
          </a:p>
          <a:p>
            <a:pPr marL="493713" indent="-493713" defTabSz="466725" eaLnBrk="1">
              <a:spcBef>
                <a:spcPts val="3300"/>
              </a:spcBef>
              <a:buSzPct val="75000"/>
              <a:buFontTx/>
              <a:buChar char="•"/>
              <a:defRPr/>
            </a:pPr>
            <a:r>
              <a:rPr lang="en-US" sz="4000"/>
              <a:t>How many potential customers are out there?</a:t>
            </a:r>
          </a:p>
          <a:p>
            <a:pPr marL="493713" indent="-493713" defTabSz="466725" eaLnBrk="1">
              <a:spcBef>
                <a:spcPts val="3300"/>
              </a:spcBef>
              <a:buSzPct val="75000"/>
              <a:buFontTx/>
              <a:buChar char="•"/>
              <a:defRPr/>
            </a:pPr>
            <a:r>
              <a:rPr lang="en-US" sz="4000"/>
              <a:t>Where do they hang out?</a:t>
            </a:r>
          </a:p>
          <a:p>
            <a:pPr marL="493713" indent="-493713" defTabSz="466725" eaLnBrk="1">
              <a:spcBef>
                <a:spcPts val="3300"/>
              </a:spcBef>
              <a:buSzPct val="75000"/>
              <a:buFontTx/>
              <a:buChar char="•"/>
              <a:defRPr/>
            </a:pPr>
            <a:r>
              <a:rPr lang="en-US" sz="4000"/>
              <a:t>How do you recognize a prospect when you see one?</a:t>
            </a:r>
          </a:p>
          <a:p>
            <a:pPr marL="493713" indent="-493713" defTabSz="466725" eaLnBrk="1">
              <a:spcBef>
                <a:spcPts val="3300"/>
              </a:spcBef>
              <a:buSzPct val="75000"/>
              <a:buFontTx/>
              <a:buChar char="•"/>
              <a:defRPr/>
            </a:pPr>
            <a:r>
              <a:rPr lang="en-US" sz="4000"/>
              <a:t>Where do you go first? Biggest pain? Risk tolerance?</a:t>
            </a:r>
          </a:p>
          <a:p>
            <a:pPr marL="493713" indent="-493713" defTabSz="466725" eaLnBrk="1">
              <a:spcBef>
                <a:spcPts val="3300"/>
              </a:spcBef>
              <a:buSzPct val="75000"/>
              <a:buFontTx/>
              <a:buChar char="•"/>
              <a:defRPr/>
            </a:pPr>
            <a:r>
              <a:rPr lang="en-US" sz="4000"/>
              <a:t>What will they pay?</a:t>
            </a:r>
          </a:p>
          <a:p>
            <a:pPr marL="493713" indent="-493713" defTabSz="466725" eaLnBrk="1">
              <a:spcBef>
                <a:spcPts val="3300"/>
              </a:spcBef>
              <a:buSzPct val="75000"/>
              <a:buFontTx/>
              <a:buChar char="•"/>
              <a:defRPr/>
            </a:pPr>
            <a:r>
              <a:rPr lang="en-US" sz="4000"/>
              <a:t>What other options, alternatives do they have? </a:t>
            </a:r>
            <a:endParaRPr lang="en-US"/>
          </a:p>
        </p:txBody>
      </p:sp>
      <p:sp>
        <p:nvSpPr>
          <p:cNvPr id="6" name="AutoShape 4">
            <a:extLst>
              <a:ext uri="{FF2B5EF4-FFF2-40B4-BE49-F238E27FC236}">
                <a16:creationId xmlns:a16="http://schemas.microsoft.com/office/drawing/2014/main" id="{CE5A36CF-F99C-6B4C-8FC9-02649221B58B}"/>
              </a:ext>
            </a:extLst>
          </p:cNvPr>
          <p:cNvSpPr>
            <a:spLocks/>
          </p:cNvSpPr>
          <p:nvPr/>
        </p:nvSpPr>
        <p:spPr bwMode="auto">
          <a:xfrm>
            <a:off x="215900" y="803275"/>
            <a:ext cx="3365500" cy="597217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</a:rPr>
              <a:t>Purpose</a:t>
            </a:r>
          </a:p>
          <a:p>
            <a:pPr algn="l">
              <a:defRPr/>
            </a:pPr>
            <a:r>
              <a:rPr lang="en-US" sz="4500" dirty="0">
                <a:solidFill>
                  <a:schemeClr val="tx1"/>
                </a:solidFill>
                <a:cs typeface="Franklin Gothic Book" charset="0"/>
              </a:rPr>
              <a:t>Profile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Pain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Position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Product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Pricing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Placement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Partners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Promotion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Proposition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Perf Metrics</a:t>
            </a:r>
            <a:endParaRPr lang="en-US" dirty="0">
              <a:cs typeface="Franklin Gothic Book" charset="0"/>
            </a:endParaRP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AutoShape 1"/>
          <p:cNvSpPr>
            <a:spLocks/>
          </p:cNvSpPr>
          <p:nvPr/>
        </p:nvSpPr>
        <p:spPr bwMode="auto">
          <a:xfrm>
            <a:off x="0" y="-25400"/>
            <a:ext cx="3978275" cy="137668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C82506"/>
          </a:solidFill>
          <a:ln>
            <a:noFill/>
          </a:ln>
          <a:effectLst>
            <a:outerShdw blurRad="25400" dist="25400" dir="2388352" algn="ctr" rotWithShape="0">
              <a:srgbClr val="000000">
                <a:alpha val="79309"/>
              </a:srgbClr>
            </a:outerShdw>
          </a:effectLst>
          <a:extLs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>
              <a:defRPr/>
            </a:pPr>
            <a:endParaRPr lang="en-US" sz="4400">
              <a:solidFill>
                <a:srgbClr val="FFFFFF"/>
              </a:solidFill>
              <a:cs typeface="Franklin Gothic Book" charset="0"/>
            </a:endParaRPr>
          </a:p>
        </p:txBody>
      </p:sp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>
              <a:defRPr/>
            </a:pPr>
            <a:r>
              <a:rPr lang="en-US"/>
              <a:t>Pain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386263" y="3660775"/>
            <a:ext cx="17849850" cy="8840788"/>
          </a:xfrm>
        </p:spPr>
        <p:txBody>
          <a:bodyPr/>
          <a:lstStyle/>
          <a:p>
            <a:pPr marL="0" indent="0" defTabSz="530225" eaLnBrk="1">
              <a:spcBef>
                <a:spcPts val="3800"/>
              </a:spcBef>
              <a:defRPr/>
            </a:pPr>
            <a:r>
              <a:rPr lang="en-US" sz="4500" dirty="0"/>
              <a:t>Customer’s current situation? </a:t>
            </a:r>
          </a:p>
          <a:p>
            <a:pPr marL="0" indent="0" defTabSz="530225" eaLnBrk="1">
              <a:spcBef>
                <a:spcPts val="3800"/>
              </a:spcBef>
              <a:defRPr/>
            </a:pPr>
            <a:r>
              <a:rPr lang="en-US" sz="4500" dirty="0"/>
              <a:t>How do they suffer? How do they measure the pain? </a:t>
            </a:r>
          </a:p>
          <a:p>
            <a:pPr marL="0" indent="0" defTabSz="530225" eaLnBrk="1">
              <a:spcBef>
                <a:spcPts val="3800"/>
              </a:spcBef>
              <a:defRPr/>
            </a:pPr>
            <a:r>
              <a:rPr lang="en-US" sz="4500" dirty="0"/>
              <a:t>What is the value of fixing the problem?  Cost of not dealing with it?</a:t>
            </a:r>
          </a:p>
          <a:p>
            <a:pPr marL="0" indent="0" defTabSz="530225" eaLnBrk="1">
              <a:spcBef>
                <a:spcPts val="3800"/>
              </a:spcBef>
              <a:defRPr/>
            </a:pPr>
            <a:r>
              <a:rPr lang="en-US" sz="4500" dirty="0"/>
              <a:t>What are the trigger points to taking action and buying? </a:t>
            </a:r>
          </a:p>
          <a:p>
            <a:pPr marL="0" indent="0" defTabSz="530225" eaLnBrk="1">
              <a:spcBef>
                <a:spcPts val="3800"/>
              </a:spcBef>
              <a:defRPr/>
            </a:pPr>
            <a:r>
              <a:rPr lang="en-US" sz="4500" dirty="0"/>
              <a:t>What are the barriers to that action?</a:t>
            </a:r>
          </a:p>
          <a:p>
            <a:pPr marL="0" indent="0" defTabSz="530225" eaLnBrk="1">
              <a:spcBef>
                <a:spcPts val="3800"/>
              </a:spcBef>
              <a:defRPr/>
            </a:pPr>
            <a:r>
              <a:rPr lang="en-US" sz="4500" dirty="0"/>
              <a:t>Can they afford to take action? </a:t>
            </a:r>
          </a:p>
          <a:p>
            <a:pPr marL="0" indent="0" defTabSz="530225" eaLnBrk="1">
              <a:spcBef>
                <a:spcPts val="3800"/>
              </a:spcBef>
              <a:defRPr/>
            </a:pPr>
            <a:endParaRPr lang="en-US" sz="4500" dirty="0"/>
          </a:p>
          <a:p>
            <a:pPr marL="0" indent="0" defTabSz="530225" eaLnBrk="1">
              <a:spcBef>
                <a:spcPts val="3800"/>
              </a:spcBef>
              <a:defRPr/>
            </a:pPr>
            <a:r>
              <a:rPr lang="en-US" sz="4500" i="1" dirty="0"/>
              <a:t>If they’re not feeling pain, you won</a:t>
            </a:r>
            <a:r>
              <a:rPr lang="ja-JP" altLang="en-US" sz="4500" i="1" dirty="0"/>
              <a:t>’</a:t>
            </a:r>
            <a:r>
              <a:rPr lang="en-US" sz="4500" i="1" dirty="0"/>
              <a:t>t gain.</a:t>
            </a:r>
            <a:endParaRPr lang="en-US" dirty="0"/>
          </a:p>
        </p:txBody>
      </p:sp>
      <p:sp>
        <p:nvSpPr>
          <p:cNvPr id="6" name="AutoShape 4">
            <a:extLst>
              <a:ext uri="{FF2B5EF4-FFF2-40B4-BE49-F238E27FC236}">
                <a16:creationId xmlns:a16="http://schemas.microsoft.com/office/drawing/2014/main" id="{07D8DBD7-3E33-834C-88B9-324BBAD5B3FD}"/>
              </a:ext>
            </a:extLst>
          </p:cNvPr>
          <p:cNvSpPr>
            <a:spLocks/>
          </p:cNvSpPr>
          <p:nvPr/>
        </p:nvSpPr>
        <p:spPr bwMode="auto">
          <a:xfrm>
            <a:off x="215900" y="803275"/>
            <a:ext cx="3365500" cy="597217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</a:rPr>
              <a:t>Purpose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Profile</a:t>
            </a:r>
          </a:p>
          <a:p>
            <a:pPr algn="l">
              <a:defRPr/>
            </a:pPr>
            <a:r>
              <a:rPr lang="en-US" sz="4500" dirty="0"/>
              <a:t>Pain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Position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Product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Pricing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Placement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Partners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Promotion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Proposition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Perf Metrics</a:t>
            </a:r>
            <a:endParaRPr lang="en-US" dirty="0">
              <a:cs typeface="Franklin Gothic Book" charset="0"/>
            </a:endParaRP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AutoShape 1"/>
          <p:cNvSpPr>
            <a:spLocks/>
          </p:cNvSpPr>
          <p:nvPr/>
        </p:nvSpPr>
        <p:spPr bwMode="auto">
          <a:xfrm>
            <a:off x="0" y="-25400"/>
            <a:ext cx="3978275" cy="137668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00882B"/>
          </a:solidFill>
          <a:ln>
            <a:noFill/>
          </a:ln>
          <a:effectLst>
            <a:outerShdw blurRad="50800" dist="25400" dir="5400000" algn="ctr" rotWithShape="0">
              <a:srgbClr val="000000">
                <a:alpha val="50000"/>
              </a:srgbClr>
            </a:outerShdw>
          </a:effectLst>
          <a:extLs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>
              <a:defRPr/>
            </a:pPr>
            <a:endParaRPr lang="en-US" sz="4400">
              <a:solidFill>
                <a:srgbClr val="FFFFFF"/>
              </a:solidFill>
              <a:cs typeface="Franklin Gothic Book" charset="0"/>
            </a:endParaRPr>
          </a:p>
        </p:txBody>
      </p:sp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>
              <a:defRPr/>
            </a:pPr>
            <a:r>
              <a:rPr lang="en-US"/>
              <a:t>Position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386263" y="3660775"/>
            <a:ext cx="17849850" cy="8840788"/>
          </a:xfrm>
        </p:spPr>
        <p:txBody>
          <a:bodyPr/>
          <a:lstStyle/>
          <a:p>
            <a:pPr marL="0" indent="0" defTabSz="438150" eaLnBrk="1">
              <a:spcBef>
                <a:spcPts val="3100"/>
              </a:spcBef>
              <a:defRPr/>
            </a:pPr>
            <a:r>
              <a:rPr lang="en-US" sz="3700" dirty="0"/>
              <a:t>Enumerate your competitors and customer’s alternatives</a:t>
            </a:r>
          </a:p>
          <a:p>
            <a:pPr marL="0" indent="0" defTabSz="438150" eaLnBrk="1">
              <a:spcBef>
                <a:spcPts val="3100"/>
              </a:spcBef>
              <a:defRPr/>
            </a:pPr>
            <a:r>
              <a:rPr lang="en-US" sz="3700" dirty="0"/>
              <a:t>Identify distinguishing/unique characteristics of your offer. </a:t>
            </a:r>
          </a:p>
          <a:p>
            <a:pPr marL="171450" lvl="1" indent="0" defTabSz="438150" eaLnBrk="1">
              <a:spcBef>
                <a:spcPts val="3100"/>
              </a:spcBef>
              <a:defRPr/>
            </a:pPr>
            <a:r>
              <a:rPr lang="en-US" sz="3700" dirty="0"/>
              <a:t>		Characteristics should be a feature/benefit pair.</a:t>
            </a:r>
          </a:p>
          <a:p>
            <a:pPr marL="0" indent="0" defTabSz="438150" eaLnBrk="1">
              <a:spcBef>
                <a:spcPts val="3100"/>
              </a:spcBef>
              <a:defRPr/>
            </a:pPr>
            <a:r>
              <a:rPr lang="en-US" sz="3700" dirty="0"/>
              <a:t>Must map to the customer pain points you’ve identified</a:t>
            </a:r>
          </a:p>
          <a:p>
            <a:pPr marL="0" indent="0" defTabSz="438150" eaLnBrk="1">
              <a:spcBef>
                <a:spcPts val="3100"/>
              </a:spcBef>
              <a:defRPr/>
            </a:pPr>
            <a:r>
              <a:rPr lang="en-US" sz="3700" dirty="0"/>
              <a:t>Are there worse pain points for the customer than those solved here?</a:t>
            </a:r>
          </a:p>
          <a:p>
            <a:pPr marL="0" indent="0" defTabSz="438150" eaLnBrk="1">
              <a:spcBef>
                <a:spcPts val="3100"/>
              </a:spcBef>
              <a:defRPr/>
            </a:pPr>
            <a:r>
              <a:rPr lang="en-US" sz="3700" dirty="0"/>
              <a:t>Lifespan of your solution? Short-term? Long-term? Dead-end?</a:t>
            </a:r>
          </a:p>
          <a:p>
            <a:pPr marL="0" indent="0" defTabSz="438150" eaLnBrk="1">
              <a:spcBef>
                <a:spcPts val="3100"/>
              </a:spcBef>
              <a:defRPr/>
            </a:pPr>
            <a:r>
              <a:rPr lang="en-US" sz="3700" dirty="0"/>
              <a:t>Roadmap: can you articulate an evolution of the product that addresses adjacent pain points or problems?  What green pastures lie ahead?</a:t>
            </a:r>
          </a:p>
          <a:p>
            <a:pPr marL="0" indent="0" defTabSz="438150" eaLnBrk="1">
              <a:spcBef>
                <a:spcPts val="3100"/>
              </a:spcBef>
              <a:defRPr/>
            </a:pPr>
            <a:endParaRPr lang="en-US" sz="3700" dirty="0"/>
          </a:p>
        </p:txBody>
      </p:sp>
      <p:sp>
        <p:nvSpPr>
          <p:cNvPr id="6" name="AutoShape 4">
            <a:extLst>
              <a:ext uri="{FF2B5EF4-FFF2-40B4-BE49-F238E27FC236}">
                <a16:creationId xmlns:a16="http://schemas.microsoft.com/office/drawing/2014/main" id="{40AF748E-30FF-5A45-BAAB-227667FD55F0}"/>
              </a:ext>
            </a:extLst>
          </p:cNvPr>
          <p:cNvSpPr>
            <a:spLocks/>
          </p:cNvSpPr>
          <p:nvPr/>
        </p:nvSpPr>
        <p:spPr bwMode="auto">
          <a:xfrm>
            <a:off x="215900" y="803275"/>
            <a:ext cx="3365500" cy="597217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</a:rPr>
              <a:t>Purpose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Profile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Pain</a:t>
            </a:r>
          </a:p>
          <a:p>
            <a:pPr algn="l">
              <a:defRPr/>
            </a:pPr>
            <a:r>
              <a:rPr lang="en-US" sz="4500" dirty="0"/>
              <a:t>Position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Product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Pricing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Placement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Partners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Promotion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Proposition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Perf Metrics</a:t>
            </a:r>
            <a:endParaRPr lang="en-US" dirty="0">
              <a:cs typeface="Franklin Gothic Book" charset="0"/>
            </a:endParaRP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AutoShape 1"/>
          <p:cNvSpPr>
            <a:spLocks/>
          </p:cNvSpPr>
          <p:nvPr/>
        </p:nvSpPr>
        <p:spPr bwMode="auto">
          <a:xfrm>
            <a:off x="0" y="-25400"/>
            <a:ext cx="3978275" cy="137668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0365C0"/>
          </a:solidFill>
          <a:ln>
            <a:noFill/>
          </a:ln>
          <a:effectLst>
            <a:outerShdw blurRad="50800" dist="25400" dir="5400000" algn="ctr" rotWithShape="0">
              <a:srgbClr val="000000">
                <a:alpha val="50000"/>
              </a:srgbClr>
            </a:outerShdw>
          </a:effectLst>
          <a:extLs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>
              <a:defRPr/>
            </a:pPr>
            <a:endParaRPr lang="en-US" sz="4400">
              <a:solidFill>
                <a:srgbClr val="FFFFFF"/>
              </a:solidFill>
              <a:cs typeface="Franklin Gothic Book" charset="0"/>
            </a:endParaRPr>
          </a:p>
        </p:txBody>
      </p:sp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>
              <a:defRPr/>
            </a:pPr>
            <a:r>
              <a:rPr lang="en-US" dirty="0"/>
              <a:t>Product (actually 2)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386263" y="3660775"/>
            <a:ext cx="18611850" cy="8840788"/>
          </a:xfrm>
        </p:spPr>
        <p:txBody>
          <a:bodyPr/>
          <a:lstStyle/>
          <a:p>
            <a:pPr marL="0" indent="0" defTabSz="460375" eaLnBrk="1">
              <a:spcBef>
                <a:spcPts val="2100"/>
              </a:spcBef>
              <a:defRPr/>
            </a:pPr>
            <a:r>
              <a:rPr lang="en-US" sz="3900" b="1" dirty="0"/>
              <a:t>Whole Product:</a:t>
            </a:r>
          </a:p>
          <a:p>
            <a:pPr marL="457200" lvl="1" indent="-571500" defTabSz="460375" eaLnBrk="1">
              <a:spcBef>
                <a:spcPts val="2100"/>
              </a:spcBef>
              <a:buFont typeface="Arial" panose="020B0604020202020204" pitchFamily="34" charset="0"/>
              <a:buChar char="•"/>
              <a:defRPr/>
            </a:pPr>
            <a:r>
              <a:rPr lang="en-US" sz="3900" dirty="0"/>
              <a:t>Clearly defined benefits from using your product</a:t>
            </a:r>
          </a:p>
          <a:p>
            <a:pPr marL="457200" lvl="1" indent="-571500" defTabSz="460375" eaLnBrk="1">
              <a:spcBef>
                <a:spcPts val="2100"/>
              </a:spcBef>
              <a:buFont typeface="Arial" panose="020B0604020202020204" pitchFamily="34" charset="0"/>
              <a:buChar char="•"/>
              <a:defRPr/>
            </a:pPr>
            <a:r>
              <a:rPr lang="en-US" sz="3900" dirty="0"/>
              <a:t>What features does the product contain that deliver this benefit?</a:t>
            </a:r>
          </a:p>
          <a:p>
            <a:pPr marL="457200" lvl="1" indent="-571500" defTabSz="460375" eaLnBrk="1">
              <a:spcBef>
                <a:spcPts val="2100"/>
              </a:spcBef>
              <a:buFont typeface="Arial" panose="020B0604020202020204" pitchFamily="34" charset="0"/>
              <a:buChar char="•"/>
              <a:defRPr/>
            </a:pPr>
            <a:r>
              <a:rPr lang="en-US" sz="3900" dirty="0"/>
              <a:t>Clear definition and specification of the product, related service and support</a:t>
            </a:r>
          </a:p>
          <a:p>
            <a:pPr marL="0" lvl="1" indent="0" defTabSz="460375" eaLnBrk="1">
              <a:spcBef>
                <a:spcPts val="2100"/>
              </a:spcBef>
              <a:defRPr/>
            </a:pPr>
            <a:r>
              <a:rPr lang="en-US" sz="3900" b="1" dirty="0"/>
              <a:t>Whole customer experience:</a:t>
            </a:r>
          </a:p>
          <a:p>
            <a:pPr marL="571500" lvl="2" indent="-571500" defTabSz="460375" eaLnBrk="1">
              <a:spcBef>
                <a:spcPts val="2100"/>
              </a:spcBef>
              <a:buFont typeface="Arial" panose="020B0604020202020204" pitchFamily="34" charset="0"/>
              <a:buChar char="•"/>
              <a:defRPr/>
            </a:pPr>
            <a:r>
              <a:rPr lang="en-US" sz="3900" dirty="0">
                <a:ea typeface="+mn-ea"/>
              </a:rPr>
              <a:t>Should also be conscious of dependent external components i.e. Batteries not included</a:t>
            </a:r>
          </a:p>
          <a:p>
            <a:pPr marL="1112838" lvl="3" indent="-571500" defTabSz="460375" eaLnBrk="1">
              <a:spcBef>
                <a:spcPts val="2100"/>
              </a:spcBef>
              <a:buFont typeface="Arial" panose="020B0604020202020204" pitchFamily="34" charset="0"/>
              <a:buChar char="•"/>
              <a:defRPr/>
            </a:pPr>
            <a:r>
              <a:rPr lang="en-US" sz="3900" dirty="0"/>
              <a:t>Make it easy to find batteries, if you can</a:t>
            </a:r>
            <a:r>
              <a:rPr lang="ja-JP" altLang="en-US" sz="3900"/>
              <a:t>’</a:t>
            </a:r>
            <a:r>
              <a:rPr lang="en-US" sz="3900" dirty="0"/>
              <a:t>t supply them yourself</a:t>
            </a:r>
          </a:p>
          <a:p>
            <a:pPr marL="571500" indent="-571500" defTabSz="460375" eaLnBrk="1">
              <a:spcBef>
                <a:spcPts val="2100"/>
              </a:spcBef>
              <a:buFont typeface="Arial" panose="020B0604020202020204" pitchFamily="34" charset="0"/>
              <a:buChar char="•"/>
              <a:defRPr/>
            </a:pPr>
            <a:r>
              <a:rPr lang="en-US" sz="3900" dirty="0"/>
              <a:t>How is the product used by your customer? Who are the beneficiaries? (hint: might not be the direct users)</a:t>
            </a:r>
          </a:p>
          <a:p>
            <a:pPr marL="571500" indent="-571500" defTabSz="460375" eaLnBrk="1">
              <a:spcBef>
                <a:spcPts val="2100"/>
              </a:spcBef>
              <a:buFont typeface="Arial" panose="020B0604020202020204" pitchFamily="34" charset="0"/>
              <a:buChar char="•"/>
              <a:defRPr/>
            </a:pPr>
            <a:r>
              <a:rPr lang="en-US" sz="3900" dirty="0"/>
              <a:t>Pricing, licensing, business terms.  </a:t>
            </a:r>
          </a:p>
          <a:p>
            <a:pPr marL="571500" indent="-571500" defTabSz="460375" eaLnBrk="1">
              <a:spcBef>
                <a:spcPts val="2100"/>
              </a:spcBef>
              <a:buFont typeface="Arial" panose="020B0604020202020204" pitchFamily="34" charset="0"/>
              <a:buChar char="•"/>
              <a:defRPr/>
            </a:pPr>
            <a:r>
              <a:rPr lang="en-US" sz="3900" i="1" dirty="0"/>
              <a:t>Aspire to be frictionless.  </a:t>
            </a:r>
            <a:r>
              <a:rPr lang="ja-JP" altLang="en-US" sz="3900" i="1"/>
              <a:t>“</a:t>
            </a:r>
            <a:r>
              <a:rPr lang="en-US" sz="3900" i="1" dirty="0"/>
              <a:t>Any job that</a:t>
            </a:r>
            <a:r>
              <a:rPr lang="ja-JP" altLang="en-US" sz="3900" i="1"/>
              <a:t>’</a:t>
            </a:r>
            <a:r>
              <a:rPr lang="en-US" sz="3900" i="1" dirty="0"/>
              <a:t>s easily accessible is nearly done.</a:t>
            </a:r>
            <a:r>
              <a:rPr lang="ja-JP" altLang="en-US" sz="3900" i="1"/>
              <a:t>”</a:t>
            </a:r>
            <a:endParaRPr lang="en-US" dirty="0"/>
          </a:p>
        </p:txBody>
      </p:sp>
      <p:sp>
        <p:nvSpPr>
          <p:cNvPr id="6" name="AutoShape 4">
            <a:extLst>
              <a:ext uri="{FF2B5EF4-FFF2-40B4-BE49-F238E27FC236}">
                <a16:creationId xmlns:a16="http://schemas.microsoft.com/office/drawing/2014/main" id="{A59EF477-9A48-8F4F-831F-5562F09CABE9}"/>
              </a:ext>
            </a:extLst>
          </p:cNvPr>
          <p:cNvSpPr>
            <a:spLocks/>
          </p:cNvSpPr>
          <p:nvPr/>
        </p:nvSpPr>
        <p:spPr bwMode="auto">
          <a:xfrm>
            <a:off x="215900" y="803275"/>
            <a:ext cx="3365500" cy="597217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</a:rPr>
              <a:t>Purpose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Profile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Pain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Position</a:t>
            </a:r>
          </a:p>
          <a:p>
            <a:pPr algn="l">
              <a:defRPr/>
            </a:pPr>
            <a:r>
              <a:rPr lang="en-US" sz="4500" dirty="0"/>
              <a:t>Product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Pricing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Placement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Partners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Promotion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Proposition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Perf Metrics</a:t>
            </a:r>
            <a:endParaRPr lang="en-US" dirty="0">
              <a:cs typeface="Franklin Gothic Book" charset="0"/>
            </a:endParaRP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AutoShape 1"/>
          <p:cNvSpPr>
            <a:spLocks/>
          </p:cNvSpPr>
          <p:nvPr/>
        </p:nvSpPr>
        <p:spPr bwMode="auto">
          <a:xfrm>
            <a:off x="0" y="-25400"/>
            <a:ext cx="3978275" cy="137668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0B5D18"/>
          </a:solidFill>
          <a:ln>
            <a:noFill/>
          </a:ln>
          <a:effectLst>
            <a:outerShdw blurRad="50800" dist="25400" dir="5400000" algn="ctr" rotWithShape="0">
              <a:srgbClr val="000000">
                <a:alpha val="50000"/>
              </a:srgbClr>
            </a:outerShdw>
          </a:effectLst>
          <a:extLs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>
              <a:defRPr/>
            </a:pPr>
            <a:endParaRPr lang="en-US" sz="4400">
              <a:solidFill>
                <a:srgbClr val="FFFFFF"/>
              </a:solidFill>
              <a:cs typeface="Franklin Gothic Book" charset="0"/>
            </a:endParaRPr>
          </a:p>
        </p:txBody>
      </p:sp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>
              <a:defRPr/>
            </a:pPr>
            <a:r>
              <a:rPr lang="en-US"/>
              <a:t>Pricing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386263" y="3660775"/>
            <a:ext cx="18611850" cy="8840788"/>
          </a:xfrm>
        </p:spPr>
        <p:txBody>
          <a:bodyPr/>
          <a:lstStyle/>
          <a:p>
            <a:pPr marL="0" indent="0" defTabSz="519113" eaLnBrk="1">
              <a:spcBef>
                <a:spcPts val="3700"/>
              </a:spcBef>
              <a:defRPr/>
            </a:pPr>
            <a:r>
              <a:rPr lang="en-US" sz="4400" dirty="0"/>
              <a:t>Can you sustain a price that supports long-term investment in the product?</a:t>
            </a:r>
          </a:p>
          <a:p>
            <a:pPr marL="812800" lvl="4" indent="0" defTabSz="519113" eaLnBrk="1">
              <a:spcBef>
                <a:spcPts val="3700"/>
              </a:spcBef>
              <a:defRPr/>
            </a:pPr>
            <a:r>
              <a:rPr lang="en-US" sz="4400" dirty="0"/>
              <a:t>And still provide customer benefit and ROI?</a:t>
            </a:r>
          </a:p>
          <a:p>
            <a:pPr marL="0" indent="0" defTabSz="519113" eaLnBrk="1">
              <a:spcBef>
                <a:spcPts val="3700"/>
              </a:spcBef>
              <a:defRPr/>
            </a:pPr>
            <a:r>
              <a:rPr lang="en-US" sz="4400" dirty="0"/>
              <a:t>Try to build a back-of-the-envelope Return-on-Investment analysis</a:t>
            </a:r>
          </a:p>
          <a:p>
            <a:pPr marL="0" indent="0" defTabSz="519113" eaLnBrk="1">
              <a:spcBef>
                <a:spcPts val="3700"/>
              </a:spcBef>
              <a:defRPr/>
            </a:pPr>
            <a:r>
              <a:rPr lang="en-US" sz="4400" dirty="0"/>
              <a:t>Keep discounts simple - how much time and mental energy do you want your customers to spend on this, when they’ve decided to buy?</a:t>
            </a:r>
          </a:p>
          <a:p>
            <a:pPr marL="0" indent="0" defTabSz="519113" eaLnBrk="1">
              <a:spcBef>
                <a:spcPts val="3700"/>
              </a:spcBef>
              <a:defRPr/>
            </a:pPr>
            <a:r>
              <a:rPr lang="en-US" sz="4400" dirty="0"/>
              <a:t>Be conscious of how your customer might use the product. Take care not to make too many assumptions (especially if it’s a development platform)</a:t>
            </a:r>
          </a:p>
          <a:p>
            <a:pPr marL="0" indent="0" defTabSz="519113" eaLnBrk="1">
              <a:spcBef>
                <a:spcPts val="3700"/>
              </a:spcBef>
              <a:defRPr/>
            </a:pPr>
            <a:r>
              <a:rPr lang="en-US" sz="4400" dirty="0"/>
              <a:t>Pricing architecture - atomic, accessible, adaptable</a:t>
            </a:r>
          </a:p>
          <a:p>
            <a:pPr marL="0" indent="0" defTabSz="519113" eaLnBrk="1">
              <a:spcBef>
                <a:spcPts val="3700"/>
              </a:spcBef>
              <a:defRPr/>
            </a:pPr>
            <a:r>
              <a:rPr lang="en-US" sz="4400" i="1" dirty="0"/>
              <a:t>It will change.</a:t>
            </a:r>
            <a:endParaRPr lang="en-US" dirty="0"/>
          </a:p>
        </p:txBody>
      </p:sp>
      <p:sp>
        <p:nvSpPr>
          <p:cNvPr id="6" name="AutoShape 4">
            <a:extLst>
              <a:ext uri="{FF2B5EF4-FFF2-40B4-BE49-F238E27FC236}">
                <a16:creationId xmlns:a16="http://schemas.microsoft.com/office/drawing/2014/main" id="{76AFDCB3-0B5D-ED4C-8E31-F112CB82025B}"/>
              </a:ext>
            </a:extLst>
          </p:cNvPr>
          <p:cNvSpPr>
            <a:spLocks/>
          </p:cNvSpPr>
          <p:nvPr/>
        </p:nvSpPr>
        <p:spPr bwMode="auto">
          <a:xfrm>
            <a:off x="215900" y="803275"/>
            <a:ext cx="3365500" cy="597217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</a:rPr>
              <a:t>Purpose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Profile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Pain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Position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Product</a:t>
            </a:r>
          </a:p>
          <a:p>
            <a:pPr algn="l">
              <a:defRPr/>
            </a:pPr>
            <a:r>
              <a:rPr lang="en-US" sz="4500" dirty="0">
                <a:solidFill>
                  <a:schemeClr val="tx1"/>
                </a:solidFill>
                <a:cs typeface="Franklin Gothic Book" charset="0"/>
              </a:rPr>
              <a:t>Pricing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Placement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Partners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Promotion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Proposition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Perf Metrics</a:t>
            </a:r>
            <a:endParaRPr lang="en-US" dirty="0">
              <a:cs typeface="Franklin Gothic Book" charset="0"/>
            </a:endParaRP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4800600" y="5715000"/>
            <a:ext cx="9601200" cy="9144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71437" tIns="71437" rIns="71437" bIns="71437" numCol="1" rtlCol="0" anchor="ctr" anchorCtr="0" compatLnSpc="1">
            <a:prstTxWarp prst="textNoShape">
              <a:avLst/>
            </a:prstTxWarp>
          </a:bodyPr>
          <a:lstStyle/>
          <a:p>
            <a:pPr marL="228600" marR="0" indent="0" algn="ctr" defTabSz="584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6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Franklin Gothic Book" charset="0"/>
              <a:ea typeface="ＭＳ Ｐゴシック" charset="0"/>
              <a:cs typeface="Franklin Gothic Book" charset="0"/>
              <a:sym typeface="Franklin Gothic Book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85800" indent="-685800">
              <a:buFont typeface="Arial"/>
              <a:buChar char="•"/>
            </a:pPr>
            <a:r>
              <a:rPr lang="en-US" dirty="0"/>
              <a:t>Background on me</a:t>
            </a:r>
          </a:p>
          <a:p>
            <a:pPr marL="685800" indent="-685800">
              <a:buFont typeface="Arial"/>
              <a:buChar char="•"/>
            </a:pPr>
            <a:r>
              <a:rPr lang="en-US" dirty="0"/>
              <a:t>Rules for Product Management</a:t>
            </a:r>
          </a:p>
          <a:p>
            <a:pPr marL="685800" indent="-685800">
              <a:buFont typeface="Arial"/>
              <a:buChar char="•"/>
            </a:pPr>
            <a:r>
              <a:rPr lang="en-US" dirty="0"/>
              <a:t>Overview of TidalScale</a:t>
            </a:r>
          </a:p>
          <a:p>
            <a:pPr marL="685800" indent="-685800">
              <a:buFont typeface="Arial"/>
              <a:buChar char="•"/>
            </a:pPr>
            <a:r>
              <a:rPr lang="en-US" dirty="0"/>
              <a:t>Lunch</a:t>
            </a:r>
          </a:p>
        </p:txBody>
      </p:sp>
    </p:spTree>
    <p:extLst>
      <p:ext uri="{BB962C8B-B14F-4D97-AF65-F5344CB8AC3E}">
        <p14:creationId xmlns:p14="http://schemas.microsoft.com/office/powerpoint/2010/main" val="2486173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AutoShape 1"/>
          <p:cNvSpPr>
            <a:spLocks/>
          </p:cNvSpPr>
          <p:nvPr/>
        </p:nvSpPr>
        <p:spPr bwMode="auto">
          <a:xfrm>
            <a:off x="0" y="-25400"/>
            <a:ext cx="3978275" cy="137668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  <a:effectLst>
            <a:outerShdw blurRad="50800" dist="25400" dir="5400000" algn="ctr" rotWithShape="0">
              <a:srgbClr val="000000">
                <a:alpha val="50000"/>
              </a:srgbClr>
            </a:outerShdw>
          </a:effectLst>
          <a:extLs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>
              <a:defRPr/>
            </a:pPr>
            <a:endParaRPr lang="en-US" sz="4400">
              <a:solidFill>
                <a:srgbClr val="FFFFFF"/>
              </a:solidFill>
              <a:cs typeface="Franklin Gothic Book" charset="0"/>
            </a:endParaRPr>
          </a:p>
        </p:txBody>
      </p:sp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>
              <a:defRPr/>
            </a:pPr>
            <a:r>
              <a:rPr lang="en-US"/>
              <a:t>Placement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386263" y="3660775"/>
            <a:ext cx="18876962" cy="8840788"/>
          </a:xfrm>
        </p:spPr>
        <p:txBody>
          <a:bodyPr/>
          <a:lstStyle/>
          <a:p>
            <a:pPr marL="0" indent="0" defTabSz="425450" eaLnBrk="1">
              <a:spcBef>
                <a:spcPts val="3000"/>
              </a:spcBef>
              <a:defRPr/>
            </a:pPr>
            <a:r>
              <a:rPr lang="en-US" sz="3600"/>
              <a:t>Who sells the product? Which channels?</a:t>
            </a:r>
          </a:p>
          <a:p>
            <a:pPr marL="0" indent="0" defTabSz="425450" eaLnBrk="1">
              <a:spcBef>
                <a:spcPts val="3000"/>
              </a:spcBef>
              <a:defRPr/>
            </a:pPr>
            <a:r>
              <a:rPr lang="en-US" sz="3600"/>
              <a:t>Who are the buyers in the supply chain? (may be multiple steps)</a:t>
            </a:r>
          </a:p>
          <a:p>
            <a:pPr marL="0" indent="0" defTabSz="425450" eaLnBrk="1">
              <a:spcBef>
                <a:spcPts val="3000"/>
              </a:spcBef>
              <a:defRPr/>
            </a:pPr>
            <a:r>
              <a:rPr lang="en-US" sz="3600"/>
              <a:t>Where are you likely to be seen by buyers, users?</a:t>
            </a:r>
          </a:p>
          <a:p>
            <a:pPr marL="0" indent="0" defTabSz="425450" eaLnBrk="1">
              <a:spcBef>
                <a:spcPts val="3000"/>
              </a:spcBef>
              <a:defRPr/>
            </a:pPr>
            <a:r>
              <a:rPr lang="en-US" sz="3600"/>
              <a:t>What is the typical timeline to close a sale? </a:t>
            </a:r>
          </a:p>
          <a:p>
            <a:pPr marL="0" indent="0" defTabSz="425450" eaLnBrk="1">
              <a:spcBef>
                <a:spcPts val="3000"/>
              </a:spcBef>
              <a:defRPr/>
            </a:pPr>
            <a:r>
              <a:rPr lang="en-US" sz="3600"/>
              <a:t>Identify specific, concrete steps/milestones</a:t>
            </a:r>
          </a:p>
          <a:p>
            <a:pPr marL="666750" lvl="4" indent="0" defTabSz="425450" eaLnBrk="1">
              <a:spcBef>
                <a:spcPts val="3000"/>
              </a:spcBef>
              <a:defRPr/>
            </a:pPr>
            <a:r>
              <a:rPr lang="en-US" sz="3300"/>
              <a:t>How do you stay present with buyers, users, during the sales process?</a:t>
            </a:r>
          </a:p>
          <a:p>
            <a:pPr marL="666750" lvl="4" indent="0" defTabSz="425450" eaLnBrk="1">
              <a:spcBef>
                <a:spcPts val="3000"/>
              </a:spcBef>
              <a:defRPr/>
            </a:pPr>
            <a:r>
              <a:rPr lang="en-US" sz="3300"/>
              <a:t>What are the resources needed to support a sale?</a:t>
            </a:r>
          </a:p>
          <a:p>
            <a:pPr marL="0" indent="0" defTabSz="425450" eaLnBrk="1">
              <a:spcBef>
                <a:spcPts val="3000"/>
              </a:spcBef>
              <a:defRPr/>
            </a:pPr>
            <a:r>
              <a:rPr lang="en-US" sz="3600"/>
              <a:t>How do you deliver, once sale is done? Support initial use and deployment?</a:t>
            </a:r>
          </a:p>
          <a:p>
            <a:pPr marL="0" indent="0" defTabSz="425450" eaLnBrk="1">
              <a:spcBef>
                <a:spcPts val="3000"/>
              </a:spcBef>
              <a:defRPr/>
            </a:pPr>
            <a:r>
              <a:rPr lang="en-US" sz="3600"/>
              <a:t>Clearly set expectations about delivery: what customer receives, when? </a:t>
            </a:r>
          </a:p>
          <a:p>
            <a:pPr marL="0" indent="0" defTabSz="425450" eaLnBrk="1">
              <a:spcBef>
                <a:spcPts val="3000"/>
              </a:spcBef>
              <a:defRPr/>
            </a:pPr>
            <a:r>
              <a:rPr lang="en-US" sz="3600"/>
              <a:t>Customer on-boarding process? Training and support access? Community resources?</a:t>
            </a:r>
            <a:endParaRPr lang="en-US"/>
          </a:p>
        </p:txBody>
      </p:sp>
      <p:sp>
        <p:nvSpPr>
          <p:cNvPr id="6" name="AutoShape 4">
            <a:extLst>
              <a:ext uri="{FF2B5EF4-FFF2-40B4-BE49-F238E27FC236}">
                <a16:creationId xmlns:a16="http://schemas.microsoft.com/office/drawing/2014/main" id="{13133A0A-9F69-3D49-847E-E2029DD13B09}"/>
              </a:ext>
            </a:extLst>
          </p:cNvPr>
          <p:cNvSpPr>
            <a:spLocks/>
          </p:cNvSpPr>
          <p:nvPr/>
        </p:nvSpPr>
        <p:spPr bwMode="auto">
          <a:xfrm>
            <a:off x="215900" y="803275"/>
            <a:ext cx="3365500" cy="597217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</a:rPr>
              <a:t>Purpose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Profile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Pain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Position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Product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Pricing</a:t>
            </a:r>
          </a:p>
          <a:p>
            <a:pPr algn="l">
              <a:defRPr/>
            </a:pPr>
            <a:r>
              <a:rPr lang="en-US" sz="4500" dirty="0">
                <a:solidFill>
                  <a:schemeClr val="tx1"/>
                </a:solidFill>
                <a:cs typeface="Franklin Gothic Book" charset="0"/>
              </a:rPr>
              <a:t>Placement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Partners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Promotion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Proposition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Perf Metrics</a:t>
            </a:r>
            <a:endParaRPr lang="en-US" dirty="0">
              <a:cs typeface="Franklin Gothic Book" charset="0"/>
            </a:endParaRPr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AutoShape 1"/>
          <p:cNvSpPr>
            <a:spLocks/>
          </p:cNvSpPr>
          <p:nvPr/>
        </p:nvSpPr>
        <p:spPr bwMode="auto">
          <a:xfrm>
            <a:off x="0" y="-25400"/>
            <a:ext cx="3978275" cy="137668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39019"/>
          </a:solidFill>
          <a:ln>
            <a:noFill/>
          </a:ln>
          <a:effectLst>
            <a:outerShdw blurRad="50800" dist="25400" dir="5400000" algn="ctr" rotWithShape="0">
              <a:srgbClr val="000000">
                <a:alpha val="50000"/>
              </a:srgbClr>
            </a:outerShdw>
          </a:effectLst>
          <a:extLs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>
              <a:defRPr/>
            </a:pPr>
            <a:endParaRPr lang="en-US" sz="4400">
              <a:solidFill>
                <a:srgbClr val="FFFFFF"/>
              </a:solidFill>
              <a:cs typeface="Franklin Gothic Book" charset="0"/>
            </a:endParaRPr>
          </a:p>
        </p:txBody>
      </p:sp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>
              <a:defRPr/>
            </a:pPr>
            <a:r>
              <a:rPr lang="en-US"/>
              <a:t>Partners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386263" y="3660775"/>
            <a:ext cx="18876962" cy="8840788"/>
          </a:xfrm>
        </p:spPr>
        <p:txBody>
          <a:bodyPr/>
          <a:lstStyle/>
          <a:p>
            <a:pPr marL="0" indent="0" defTabSz="384175" eaLnBrk="1">
              <a:spcBef>
                <a:spcPts val="2700"/>
              </a:spcBef>
              <a:defRPr/>
            </a:pPr>
            <a:r>
              <a:rPr lang="en-US" sz="3300"/>
              <a:t>Are third-party components required? </a:t>
            </a:r>
          </a:p>
          <a:p>
            <a:pPr marL="0" indent="0" defTabSz="384175" eaLnBrk="1">
              <a:spcBef>
                <a:spcPts val="2700"/>
              </a:spcBef>
              <a:defRPr/>
            </a:pPr>
            <a:r>
              <a:rPr lang="en-US" sz="3300"/>
              <a:t>Make them easy for your customers to find. </a:t>
            </a:r>
          </a:p>
          <a:p>
            <a:pPr marL="603250" lvl="4" indent="0" defTabSz="384175" eaLnBrk="1">
              <a:spcBef>
                <a:spcPts val="2700"/>
              </a:spcBef>
              <a:defRPr/>
            </a:pPr>
            <a:r>
              <a:rPr lang="en-US" sz="3300"/>
              <a:t>Take care to minimize share-of-wallet competition. Avoid deal-chaining.</a:t>
            </a:r>
          </a:p>
          <a:p>
            <a:pPr marL="603250" lvl="4" indent="0" defTabSz="384175" eaLnBrk="1">
              <a:spcBef>
                <a:spcPts val="2700"/>
              </a:spcBef>
              <a:defRPr/>
            </a:pPr>
            <a:r>
              <a:rPr lang="en-US" sz="3300"/>
              <a:t>Is there a third-party that adds credibility or connections to your target audience?</a:t>
            </a:r>
          </a:p>
          <a:p>
            <a:pPr marL="603250" lvl="4" indent="0" defTabSz="384175" eaLnBrk="1">
              <a:spcBef>
                <a:spcPts val="2700"/>
              </a:spcBef>
              <a:defRPr/>
            </a:pPr>
            <a:r>
              <a:rPr lang="en-US" sz="3300"/>
              <a:t>Should these complementary products be bundled? Or referrals?</a:t>
            </a:r>
          </a:p>
          <a:p>
            <a:pPr marL="603250" lvl="4" indent="0" defTabSz="384175" eaLnBrk="1">
              <a:spcBef>
                <a:spcPts val="2700"/>
              </a:spcBef>
              <a:defRPr/>
            </a:pPr>
            <a:r>
              <a:rPr lang="en-US" sz="3300"/>
              <a:t>Do you plan to replace these partners with your own offer?</a:t>
            </a:r>
          </a:p>
          <a:p>
            <a:pPr marL="0" indent="0" defTabSz="384175" eaLnBrk="1">
              <a:spcBef>
                <a:spcPts val="2700"/>
              </a:spcBef>
              <a:defRPr/>
            </a:pPr>
            <a:r>
              <a:rPr lang="en-US" sz="3300"/>
              <a:t>Complementary revenue opportunity? </a:t>
            </a:r>
          </a:p>
          <a:p>
            <a:pPr marL="0" indent="0" defTabSz="384175" eaLnBrk="1">
              <a:spcBef>
                <a:spcPts val="2700"/>
              </a:spcBef>
              <a:defRPr/>
            </a:pPr>
            <a:r>
              <a:rPr lang="en-US" sz="3300"/>
              <a:t>What other suppliers/vendors or influencers touch the customer as part of the typical sales cycle?</a:t>
            </a:r>
          </a:p>
          <a:p>
            <a:pPr marL="0" indent="0" defTabSz="384175" eaLnBrk="1">
              <a:spcBef>
                <a:spcPts val="2700"/>
              </a:spcBef>
              <a:defRPr/>
            </a:pPr>
            <a:r>
              <a:rPr lang="en-US" sz="3300"/>
              <a:t>Will these partners align and cooperate? </a:t>
            </a:r>
          </a:p>
          <a:p>
            <a:pPr marL="0" indent="0" defTabSz="384175" eaLnBrk="1">
              <a:spcBef>
                <a:spcPts val="2700"/>
              </a:spcBef>
              <a:defRPr/>
            </a:pPr>
            <a:r>
              <a:rPr lang="en-US" sz="3300"/>
              <a:t>Who owns the partner relationship and confirms the fit and alignment to your product offer?</a:t>
            </a:r>
          </a:p>
          <a:p>
            <a:pPr marL="603250" lvl="4" indent="0" defTabSz="384175" eaLnBrk="1">
              <a:spcBef>
                <a:spcPts val="2700"/>
              </a:spcBef>
              <a:defRPr/>
            </a:pPr>
            <a:r>
              <a:rPr lang="en-US" sz="3300"/>
              <a:t>Are the respective support organizations connected, aligned, cooperative?</a:t>
            </a:r>
            <a:endParaRPr lang="en-US"/>
          </a:p>
        </p:txBody>
      </p:sp>
      <p:sp>
        <p:nvSpPr>
          <p:cNvPr id="6" name="AutoShape 4">
            <a:extLst>
              <a:ext uri="{FF2B5EF4-FFF2-40B4-BE49-F238E27FC236}">
                <a16:creationId xmlns:a16="http://schemas.microsoft.com/office/drawing/2014/main" id="{35E54E45-97B7-8E40-B111-A81CE655ECA7}"/>
              </a:ext>
            </a:extLst>
          </p:cNvPr>
          <p:cNvSpPr>
            <a:spLocks/>
          </p:cNvSpPr>
          <p:nvPr/>
        </p:nvSpPr>
        <p:spPr bwMode="auto">
          <a:xfrm>
            <a:off x="215900" y="803275"/>
            <a:ext cx="3365500" cy="597217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</a:rPr>
              <a:t>Purpose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Profile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Pain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Position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Product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Pricing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Placement</a:t>
            </a:r>
          </a:p>
          <a:p>
            <a:pPr algn="l">
              <a:defRPr/>
            </a:pPr>
            <a:r>
              <a:rPr lang="en-US" sz="4500" dirty="0">
                <a:solidFill>
                  <a:schemeClr val="tx1"/>
                </a:solidFill>
                <a:cs typeface="Franklin Gothic Book" charset="0"/>
              </a:rPr>
              <a:t>Partners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Promotion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Proposition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Perf Metrics</a:t>
            </a:r>
            <a:endParaRPr lang="en-US" dirty="0">
              <a:cs typeface="Franklin Gothic Book" charset="0"/>
            </a:endParaRPr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AutoShape 1"/>
          <p:cNvSpPr>
            <a:spLocks/>
          </p:cNvSpPr>
          <p:nvPr/>
        </p:nvSpPr>
        <p:spPr bwMode="auto">
          <a:xfrm>
            <a:off x="4830763" y="4554538"/>
            <a:ext cx="19045237" cy="1660525"/>
          </a:xfrm>
          <a:prstGeom prst="roundRect">
            <a:avLst>
              <a:gd name="adj" fmla="val 10338"/>
            </a:avLst>
          </a:prstGeom>
          <a:solidFill>
            <a:srgbClr val="DCDEE0"/>
          </a:solidFill>
          <a:ln>
            <a:noFill/>
          </a:ln>
          <a:effectLst>
            <a:outerShdw blurRad="50800" dist="42515" dir="5400000" algn="ctr" rotWithShape="0">
              <a:srgbClr val="000000">
                <a:alpha val="61377"/>
              </a:srgbClr>
            </a:outerShdw>
          </a:effectLst>
          <a:extLs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>
              <a:defRPr/>
            </a:pPr>
            <a:endParaRPr lang="en-US" sz="4400">
              <a:solidFill>
                <a:srgbClr val="FFFFFF"/>
              </a:solidFill>
              <a:cs typeface="Franklin Gothic Book" charset="0"/>
            </a:endParaRPr>
          </a:p>
        </p:txBody>
      </p:sp>
      <p:sp>
        <p:nvSpPr>
          <p:cNvPr id="22530" name="AutoShape 2"/>
          <p:cNvSpPr>
            <a:spLocks/>
          </p:cNvSpPr>
          <p:nvPr/>
        </p:nvSpPr>
        <p:spPr bwMode="auto">
          <a:xfrm>
            <a:off x="0" y="-25400"/>
            <a:ext cx="3978275" cy="137668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5D328"/>
          </a:solidFill>
          <a:ln>
            <a:noFill/>
          </a:ln>
          <a:effectLst>
            <a:outerShdw blurRad="50800" dist="25400" dir="5400000" algn="ctr" rotWithShape="0">
              <a:srgbClr val="000000">
                <a:alpha val="50000"/>
              </a:srgbClr>
            </a:outerShdw>
          </a:effectLst>
          <a:extLs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>
              <a:defRPr/>
            </a:pPr>
            <a:endParaRPr lang="en-US" sz="4400">
              <a:solidFill>
                <a:srgbClr val="FFFFFF"/>
              </a:solidFill>
              <a:cs typeface="Franklin Gothic Book" charset="0"/>
            </a:endParaRP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>
              <a:defRPr/>
            </a:pPr>
            <a:r>
              <a:rPr lang="en-US"/>
              <a:t>Promotion</a:t>
            </a:r>
          </a:p>
        </p:txBody>
      </p:sp>
      <p:sp>
        <p:nvSpPr>
          <p:cNvPr id="22532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4386263" y="3660775"/>
            <a:ext cx="19599275" cy="4464050"/>
          </a:xfrm>
        </p:spPr>
        <p:txBody>
          <a:bodyPr anchor="t"/>
          <a:lstStyle/>
          <a:p>
            <a:pPr marL="0" indent="0" eaLnBrk="1">
              <a:spcBef>
                <a:spcPts val="2000"/>
              </a:spcBef>
              <a:defRPr/>
            </a:pPr>
            <a:r>
              <a:rPr lang="en-US"/>
              <a:t>Have an elevator pitch always ready:</a:t>
            </a:r>
          </a:p>
          <a:p>
            <a:pPr lvl="3" indent="0" eaLnBrk="1">
              <a:spcBef>
                <a:spcPts val="2000"/>
              </a:spcBef>
              <a:defRPr/>
            </a:pPr>
            <a:r>
              <a:rPr lang="en-US" sz="4500">
                <a:latin typeface="Garamond" charset="0"/>
                <a:ea typeface="ＭＳ Ｐゴシック" charset="0"/>
                <a:cs typeface="Garamond" charset="0"/>
                <a:sym typeface="Garamond" charset="0"/>
              </a:rPr>
              <a:t>For [</a:t>
            </a:r>
            <a:r>
              <a:rPr lang="en-US" sz="4500" i="1">
                <a:latin typeface="Garamond" charset="0"/>
                <a:ea typeface="ＭＳ Ｐゴシック" charset="0"/>
                <a:cs typeface="Garamond" charset="0"/>
                <a:sym typeface="Garamond" charset="0"/>
              </a:rPr>
              <a:t>people | organizations</a:t>
            </a:r>
            <a:r>
              <a:rPr lang="en-US" sz="4500">
                <a:latin typeface="Garamond" charset="0"/>
                <a:ea typeface="ＭＳ Ｐゴシック" charset="0"/>
                <a:cs typeface="Garamond" charset="0"/>
                <a:sym typeface="Garamond" charset="0"/>
              </a:rPr>
              <a:t>] who have [</a:t>
            </a:r>
            <a:r>
              <a:rPr lang="en-US" sz="4500" i="1">
                <a:latin typeface="Garamond" charset="0"/>
                <a:ea typeface="ＭＳ Ｐゴシック" charset="0"/>
                <a:cs typeface="Garamond" charset="0"/>
                <a:sym typeface="Garamond" charset="0"/>
              </a:rPr>
              <a:t>describe problem</a:t>
            </a:r>
            <a:r>
              <a:rPr lang="en-US" sz="4500">
                <a:latin typeface="Garamond" charset="0"/>
                <a:ea typeface="ＭＳ Ｐゴシック" charset="0"/>
                <a:cs typeface="Garamond" charset="0"/>
                <a:sym typeface="Garamond" charset="0"/>
              </a:rPr>
              <a:t>], we provide [</a:t>
            </a:r>
            <a:r>
              <a:rPr lang="en-US" sz="4500" i="1">
                <a:latin typeface="Garamond" charset="0"/>
                <a:ea typeface="ＭＳ Ｐゴシック" charset="0"/>
                <a:cs typeface="Garamond" charset="0"/>
                <a:sym typeface="Garamond" charset="0"/>
              </a:rPr>
              <a:t>solution description</a:t>
            </a:r>
            <a:r>
              <a:rPr lang="en-US" sz="4500">
                <a:latin typeface="Garamond" charset="0"/>
                <a:ea typeface="ＭＳ Ｐゴシック" charset="0"/>
                <a:cs typeface="Garamond" charset="0"/>
                <a:sym typeface="Garamond" charset="0"/>
              </a:rPr>
              <a:t>].  Because of our [</a:t>
            </a:r>
            <a:r>
              <a:rPr lang="en-US" sz="4500" i="1">
                <a:latin typeface="Garamond" charset="0"/>
                <a:ea typeface="ＭＳ Ｐゴシック" charset="0"/>
                <a:cs typeface="Garamond" charset="0"/>
                <a:sym typeface="Garamond" charset="0"/>
              </a:rPr>
              <a:t>unique value proposition</a:t>
            </a:r>
            <a:r>
              <a:rPr lang="en-US" sz="4500">
                <a:latin typeface="Garamond" charset="0"/>
                <a:ea typeface="ＭＳ Ｐゴシック" charset="0"/>
                <a:cs typeface="Garamond" charset="0"/>
                <a:sym typeface="Garamond" charset="0"/>
              </a:rPr>
              <a:t>] we enable you to [</a:t>
            </a:r>
            <a:r>
              <a:rPr lang="en-US" sz="4500" i="1">
                <a:latin typeface="Garamond" charset="0"/>
                <a:ea typeface="ＭＳ Ｐゴシック" charset="0"/>
                <a:cs typeface="Garamond" charset="0"/>
                <a:sym typeface="Garamond" charset="0"/>
              </a:rPr>
              <a:t>beneficial result</a:t>
            </a:r>
            <a:r>
              <a:rPr lang="en-US" sz="4500">
                <a:latin typeface="Garamond" charset="0"/>
                <a:ea typeface="ＭＳ Ｐゴシック" charset="0"/>
                <a:cs typeface="Garamond" charset="0"/>
                <a:sym typeface="Garamond" charset="0"/>
              </a:rPr>
              <a:t>].</a:t>
            </a:r>
          </a:p>
          <a:p>
            <a:pPr marL="0" indent="0" eaLnBrk="1">
              <a:spcBef>
                <a:spcPts val="2000"/>
              </a:spcBef>
              <a:defRPr/>
            </a:pPr>
            <a:r>
              <a:rPr lang="en-US"/>
              <a:t>Messaging that</a:t>
            </a:r>
            <a:r>
              <a:rPr lang="ja-JP" altLang="en-US"/>
              <a:t>’</a:t>
            </a:r>
            <a:r>
              <a:rPr lang="en-US"/>
              <a:t>s concrete, fact based. Avoid hyperbolic words:</a:t>
            </a:r>
          </a:p>
          <a:p>
            <a:pPr lvl="3" indent="0" eaLnBrk="1">
              <a:spcBef>
                <a:spcPts val="2000"/>
              </a:spcBef>
              <a:defRPr/>
            </a:pPr>
            <a:r>
              <a:rPr lang="ja-JP" altLang="en-US"/>
              <a:t>“</a:t>
            </a:r>
            <a:r>
              <a:rPr lang="en-US"/>
              <a:t>best</a:t>
            </a:r>
            <a:r>
              <a:rPr lang="ja-JP" altLang="en-US"/>
              <a:t>”</a:t>
            </a:r>
            <a:r>
              <a:rPr lang="en-US"/>
              <a:t>, </a:t>
            </a:r>
            <a:r>
              <a:rPr lang="ja-JP" altLang="en-US"/>
              <a:t>“</a:t>
            </a:r>
            <a:r>
              <a:rPr lang="en-US"/>
              <a:t>amazing</a:t>
            </a:r>
            <a:r>
              <a:rPr lang="ja-JP" altLang="en-US"/>
              <a:t>”</a:t>
            </a:r>
            <a:r>
              <a:rPr lang="en-US"/>
              <a:t>, </a:t>
            </a:r>
            <a:r>
              <a:rPr lang="ja-JP" altLang="en-US"/>
              <a:t>“</a:t>
            </a:r>
            <a:r>
              <a:rPr lang="en-US"/>
              <a:t>revolutionary</a:t>
            </a:r>
            <a:r>
              <a:rPr lang="ja-JP" altLang="en-US"/>
              <a:t>”</a:t>
            </a:r>
            <a:r>
              <a:rPr lang="en-US"/>
              <a:t>, and other B.S. …</a:t>
            </a:r>
          </a:p>
        </p:txBody>
      </p:sp>
      <p:sp>
        <p:nvSpPr>
          <p:cNvPr id="22534" name="AutoShape 6"/>
          <p:cNvSpPr>
            <a:spLocks/>
          </p:cNvSpPr>
          <p:nvPr/>
        </p:nvSpPr>
        <p:spPr bwMode="auto">
          <a:xfrm>
            <a:off x="4252913" y="9175750"/>
            <a:ext cx="9082087" cy="39624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l">
              <a:defRPr/>
            </a:pPr>
            <a:r>
              <a:rPr lang="en-US" sz="4800" dirty="0">
                <a:latin typeface="+mn-lt"/>
                <a:cs typeface="Apple Symbols" charset="0"/>
                <a:sym typeface="Apple Symbols" charset="0"/>
              </a:rPr>
              <a:t>☑︎</a:t>
            </a:r>
            <a:r>
              <a:rPr lang="en-US" sz="4800" dirty="0">
                <a:latin typeface="+mn-lt"/>
                <a:cs typeface="Franklin Gothic Book" charset="0"/>
              </a:rPr>
              <a:t>PR</a:t>
            </a:r>
          </a:p>
          <a:p>
            <a:pPr algn="l">
              <a:defRPr/>
            </a:pPr>
            <a:r>
              <a:rPr lang="en-US" sz="4800" dirty="0">
                <a:cs typeface="Franklin Gothic Book" charset="0"/>
              </a:rPr>
              <a:t>☑︎Lead Customer reference</a:t>
            </a:r>
          </a:p>
          <a:p>
            <a:pPr algn="l">
              <a:defRPr/>
            </a:pPr>
            <a:r>
              <a:rPr lang="en-US" sz="4800" dirty="0">
                <a:cs typeface="Franklin Gothic Book" charset="0"/>
              </a:rPr>
              <a:t>☑︎Advertising? </a:t>
            </a:r>
            <a:r>
              <a:rPr lang="en-US" sz="4800" dirty="0" err="1">
                <a:cs typeface="Franklin Gothic Book" charset="0"/>
              </a:rPr>
              <a:t>Adwords</a:t>
            </a:r>
            <a:r>
              <a:rPr lang="en-US" sz="4800" dirty="0">
                <a:cs typeface="Franklin Gothic Book" charset="0"/>
              </a:rPr>
              <a:t>?</a:t>
            </a:r>
          </a:p>
          <a:p>
            <a:pPr algn="l">
              <a:defRPr/>
            </a:pPr>
            <a:r>
              <a:rPr lang="en-US" sz="4800" dirty="0">
                <a:cs typeface="Franklin Gothic Book" charset="0"/>
              </a:rPr>
              <a:t>☑︎Community outreach</a:t>
            </a:r>
          </a:p>
          <a:p>
            <a:pPr algn="l">
              <a:defRPr/>
            </a:pPr>
            <a:r>
              <a:rPr lang="en-US" sz="4800" dirty="0">
                <a:cs typeface="Franklin Gothic Book" charset="0"/>
              </a:rPr>
              <a:t>☑︎Partners trained</a:t>
            </a:r>
          </a:p>
        </p:txBody>
      </p:sp>
      <p:sp>
        <p:nvSpPr>
          <p:cNvPr id="22535" name="AutoShape 7"/>
          <p:cNvSpPr>
            <a:spLocks/>
          </p:cNvSpPr>
          <p:nvPr/>
        </p:nvSpPr>
        <p:spPr bwMode="auto">
          <a:xfrm>
            <a:off x="8686800" y="8216900"/>
            <a:ext cx="7358063" cy="106997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71437" tIns="71437" rIns="71437" bIns="71437" anchor="ctr"/>
          <a:lstStyle/>
          <a:p>
            <a:pPr>
              <a:defRPr/>
            </a:pPr>
            <a:r>
              <a:rPr lang="en-US" b="1" dirty="0">
                <a:latin typeface="Franklin Gothic Medium" charset="0"/>
                <a:cs typeface="Franklin Gothic Medium" charset="0"/>
                <a:sym typeface="Franklin Gothic Medium" charset="0"/>
              </a:rPr>
              <a:t>Launch Checklist</a:t>
            </a:r>
            <a:endParaRPr lang="en-US" dirty="0">
              <a:cs typeface="Franklin Gothic Book" charset="0"/>
            </a:endParaRPr>
          </a:p>
        </p:txBody>
      </p:sp>
      <p:sp>
        <p:nvSpPr>
          <p:cNvPr id="9" name="AutoShape 6"/>
          <p:cNvSpPr>
            <a:spLocks/>
          </p:cNvSpPr>
          <p:nvPr/>
        </p:nvSpPr>
        <p:spPr bwMode="auto">
          <a:xfrm>
            <a:off x="14235113" y="9296400"/>
            <a:ext cx="9082087" cy="39624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l">
              <a:defRPr/>
            </a:pPr>
            <a:r>
              <a:rPr lang="en-US" sz="4800" dirty="0">
                <a:cs typeface="Franklin Gothic Book" charset="0"/>
              </a:rPr>
              <a:t>☑︎Whitepaper</a:t>
            </a:r>
          </a:p>
          <a:p>
            <a:pPr algn="l">
              <a:defRPr/>
            </a:pPr>
            <a:r>
              <a:rPr lang="en-US" sz="4800" dirty="0">
                <a:cs typeface="Franklin Gothic Book" charset="0"/>
              </a:rPr>
              <a:t>☑︎Webinar, </a:t>
            </a:r>
            <a:r>
              <a:rPr lang="en-US" sz="4800" dirty="0" err="1">
                <a:cs typeface="Franklin Gothic Book" charset="0"/>
              </a:rPr>
              <a:t>Quickstart</a:t>
            </a:r>
            <a:r>
              <a:rPr lang="en-US" sz="4800" dirty="0">
                <a:cs typeface="Franklin Gothic Book" charset="0"/>
              </a:rPr>
              <a:t> Training</a:t>
            </a:r>
          </a:p>
          <a:p>
            <a:pPr algn="l">
              <a:defRPr/>
            </a:pPr>
            <a:r>
              <a:rPr lang="en-US" sz="4800" dirty="0">
                <a:cs typeface="Franklin Gothic Book" charset="0"/>
              </a:rPr>
              <a:t>☑︎User Conference</a:t>
            </a:r>
          </a:p>
          <a:p>
            <a:pPr algn="l">
              <a:defRPr/>
            </a:pPr>
            <a:r>
              <a:rPr lang="en-US" sz="4800" dirty="0">
                <a:cs typeface="Franklin Gothic Book" charset="0"/>
              </a:rPr>
              <a:t>☑︎Industry Conference</a:t>
            </a:r>
          </a:p>
          <a:p>
            <a:pPr algn="l">
              <a:defRPr/>
            </a:pPr>
            <a:r>
              <a:rPr lang="en-US" sz="4800" dirty="0">
                <a:cs typeface="Franklin Gothic Book" charset="0"/>
              </a:rPr>
              <a:t>☑︎Prospect/lead attack lists</a:t>
            </a:r>
          </a:p>
        </p:txBody>
      </p:sp>
      <p:sp>
        <p:nvSpPr>
          <p:cNvPr id="10" name="AutoShape 4">
            <a:extLst>
              <a:ext uri="{FF2B5EF4-FFF2-40B4-BE49-F238E27FC236}">
                <a16:creationId xmlns:a16="http://schemas.microsoft.com/office/drawing/2014/main" id="{D91BC093-0C8D-DB46-ADFB-B0A8257B74D9}"/>
              </a:ext>
            </a:extLst>
          </p:cNvPr>
          <p:cNvSpPr>
            <a:spLocks/>
          </p:cNvSpPr>
          <p:nvPr/>
        </p:nvSpPr>
        <p:spPr bwMode="auto">
          <a:xfrm>
            <a:off x="215900" y="803275"/>
            <a:ext cx="3365500" cy="597217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</a:rPr>
              <a:t>Purpose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Profile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Pain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Position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Product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Pricing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Placement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Partners</a:t>
            </a:r>
          </a:p>
          <a:p>
            <a:pPr algn="l">
              <a:defRPr/>
            </a:pPr>
            <a:r>
              <a:rPr lang="en-US" sz="4500" dirty="0">
                <a:solidFill>
                  <a:schemeClr val="tx1"/>
                </a:solidFill>
                <a:cs typeface="Franklin Gothic Book" charset="0"/>
              </a:rPr>
              <a:t>Promotion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Proposition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Perf Metrics</a:t>
            </a:r>
            <a:endParaRPr lang="en-US" dirty="0">
              <a:cs typeface="Franklin Gothic Book" charset="0"/>
            </a:endParaRPr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AutoShape 1"/>
          <p:cNvSpPr>
            <a:spLocks/>
          </p:cNvSpPr>
          <p:nvPr/>
        </p:nvSpPr>
        <p:spPr bwMode="auto">
          <a:xfrm>
            <a:off x="0" y="-25400"/>
            <a:ext cx="3978275" cy="137668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70BF41"/>
          </a:solidFill>
          <a:ln>
            <a:noFill/>
          </a:ln>
          <a:effectLst>
            <a:outerShdw blurRad="50800" dist="25400" dir="5400000" algn="ctr" rotWithShape="0">
              <a:srgbClr val="000000">
                <a:alpha val="50000"/>
              </a:srgbClr>
            </a:outerShdw>
          </a:effectLst>
          <a:extLs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>
              <a:defRPr/>
            </a:pPr>
            <a:endParaRPr lang="en-US" sz="4400">
              <a:solidFill>
                <a:srgbClr val="FFFFFF"/>
              </a:solidFill>
              <a:cs typeface="Franklin Gothic Book" charset="0"/>
            </a:endParaRPr>
          </a:p>
        </p:txBody>
      </p:sp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>
              <a:defRPr/>
            </a:pPr>
            <a:r>
              <a:rPr lang="en-US"/>
              <a:t>Proposition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386263" y="3660775"/>
            <a:ext cx="18876962" cy="8840788"/>
          </a:xfrm>
        </p:spPr>
        <p:txBody>
          <a:bodyPr/>
          <a:lstStyle/>
          <a:p>
            <a:pPr marL="0" indent="0" eaLnBrk="1">
              <a:defRPr/>
            </a:pPr>
            <a:r>
              <a:rPr lang="en-US"/>
              <a:t>How is the business offer summed up in a proposal?</a:t>
            </a:r>
          </a:p>
          <a:p>
            <a:pPr marL="0" indent="0" eaLnBrk="1">
              <a:defRPr/>
            </a:pPr>
            <a:r>
              <a:rPr lang="en-US"/>
              <a:t>Benefits defined?  Return-on-Investment asserted?</a:t>
            </a:r>
          </a:p>
          <a:p>
            <a:pPr marL="0" indent="0" eaLnBrk="1">
              <a:defRPr/>
            </a:pPr>
            <a:r>
              <a:rPr lang="en-US"/>
              <a:t>Deliverable specified?</a:t>
            </a:r>
          </a:p>
          <a:p>
            <a:pPr marL="0" indent="0" eaLnBrk="1">
              <a:defRPr/>
            </a:pPr>
            <a:r>
              <a:rPr lang="en-US"/>
              <a:t>Long term value proposition provable, measurable?</a:t>
            </a:r>
          </a:p>
          <a:p>
            <a:pPr marL="0" indent="0" eaLnBrk="1">
              <a:defRPr/>
            </a:pPr>
            <a:r>
              <a:rPr lang="en-US"/>
              <a:t>Clearly actionable closing/contracting/purchasing/receiving process?</a:t>
            </a:r>
          </a:p>
          <a:p>
            <a:pPr marL="0" indent="0" eaLnBrk="1">
              <a:defRPr/>
            </a:pPr>
            <a:r>
              <a:rPr lang="en-US"/>
              <a:t>Timeline and expiration of offer</a:t>
            </a:r>
          </a:p>
        </p:txBody>
      </p:sp>
      <p:sp>
        <p:nvSpPr>
          <p:cNvPr id="6" name="AutoShape 4">
            <a:extLst>
              <a:ext uri="{FF2B5EF4-FFF2-40B4-BE49-F238E27FC236}">
                <a16:creationId xmlns:a16="http://schemas.microsoft.com/office/drawing/2014/main" id="{06509444-A88C-AB4E-9581-33DF9141CA33}"/>
              </a:ext>
            </a:extLst>
          </p:cNvPr>
          <p:cNvSpPr>
            <a:spLocks/>
          </p:cNvSpPr>
          <p:nvPr/>
        </p:nvSpPr>
        <p:spPr bwMode="auto">
          <a:xfrm>
            <a:off x="215900" y="803275"/>
            <a:ext cx="3365500" cy="597217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</a:rPr>
              <a:t>Purpose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Profile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Pain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Position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Product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Pricing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Placement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Partners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Promotion</a:t>
            </a:r>
          </a:p>
          <a:p>
            <a:pPr algn="l">
              <a:defRPr/>
            </a:pPr>
            <a:r>
              <a:rPr lang="en-US" sz="4500" dirty="0">
                <a:solidFill>
                  <a:schemeClr val="tx1"/>
                </a:solidFill>
                <a:cs typeface="Franklin Gothic Book" charset="0"/>
              </a:rPr>
              <a:t>Proposition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Perf Metrics</a:t>
            </a:r>
            <a:endParaRPr lang="en-US" dirty="0">
              <a:cs typeface="Franklin Gothic Book" charset="0"/>
            </a:endParaRPr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AutoShape 1"/>
          <p:cNvSpPr>
            <a:spLocks/>
          </p:cNvSpPr>
          <p:nvPr/>
        </p:nvSpPr>
        <p:spPr bwMode="auto">
          <a:xfrm>
            <a:off x="0" y="-25400"/>
            <a:ext cx="3978275" cy="137668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  <a:effectLst>
            <a:outerShdw blurRad="50800" dist="25400" dir="5400000" algn="ctr" rotWithShape="0">
              <a:srgbClr val="000000">
                <a:alpha val="50000"/>
              </a:srgbClr>
            </a:outerShdw>
          </a:effectLst>
          <a:extLs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>
              <a:defRPr/>
            </a:pPr>
            <a:endParaRPr lang="en-US" sz="4400">
              <a:solidFill>
                <a:srgbClr val="FFFFFF"/>
              </a:solidFill>
              <a:cs typeface="Franklin Gothic Book" charset="0"/>
            </a:endParaRPr>
          </a:p>
        </p:txBody>
      </p:sp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>
              <a:defRPr/>
            </a:pPr>
            <a:r>
              <a:rPr lang="en-US" dirty="0"/>
              <a:t>Performance Metrics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386263" y="3660775"/>
            <a:ext cx="18876962" cy="8840788"/>
          </a:xfrm>
        </p:spPr>
        <p:txBody>
          <a:bodyPr/>
          <a:lstStyle/>
          <a:p>
            <a:pPr marL="0" indent="0" eaLnBrk="1">
              <a:defRPr/>
            </a:pPr>
            <a:r>
              <a:rPr lang="en-US" dirty="0"/>
              <a:t>How do we assess overall business success or impact?</a:t>
            </a:r>
          </a:p>
          <a:p>
            <a:pPr marL="0" indent="0" eaLnBrk="1">
              <a:defRPr/>
            </a:pPr>
            <a:r>
              <a:rPr lang="en-US" dirty="0"/>
              <a:t>What specific metrics most correlate with the desired impact?</a:t>
            </a:r>
          </a:p>
          <a:p>
            <a:pPr marL="0" indent="0" eaLnBrk="1">
              <a:defRPr/>
            </a:pPr>
            <a:r>
              <a:rPr lang="en-US" dirty="0"/>
              <a:t>How can we propagate non-pathological metrics into the organization?</a:t>
            </a:r>
          </a:p>
        </p:txBody>
      </p:sp>
      <p:sp>
        <p:nvSpPr>
          <p:cNvPr id="6" name="AutoShape 4">
            <a:extLst>
              <a:ext uri="{FF2B5EF4-FFF2-40B4-BE49-F238E27FC236}">
                <a16:creationId xmlns:a16="http://schemas.microsoft.com/office/drawing/2014/main" id="{06509444-A88C-AB4E-9581-33DF9141CA33}"/>
              </a:ext>
            </a:extLst>
          </p:cNvPr>
          <p:cNvSpPr>
            <a:spLocks/>
          </p:cNvSpPr>
          <p:nvPr/>
        </p:nvSpPr>
        <p:spPr bwMode="auto">
          <a:xfrm>
            <a:off x="215900" y="803275"/>
            <a:ext cx="3365500" cy="597217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</a:rPr>
              <a:t>Purpose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Profile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Pain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Position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Product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Pricing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Placement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Partners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Promotion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Proposition</a:t>
            </a:r>
          </a:p>
          <a:p>
            <a:pPr algn="l">
              <a:defRPr/>
            </a:pPr>
            <a:r>
              <a:rPr lang="en-US" sz="4500" dirty="0">
                <a:solidFill>
                  <a:schemeClr val="tx1"/>
                </a:solidFill>
                <a:cs typeface="Franklin Gothic Book" charset="0"/>
              </a:rPr>
              <a:t>Perf Metrics</a:t>
            </a:r>
            <a:endParaRPr lang="en-US" dirty="0">
              <a:solidFill>
                <a:schemeClr val="tx1"/>
              </a:solidFill>
              <a:cs typeface="Franklin Gothic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8657963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197" y="1066800"/>
            <a:ext cx="21945600" cy="1981200"/>
          </a:xfrm>
        </p:spPr>
        <p:txBody>
          <a:bodyPr/>
          <a:lstStyle/>
          <a:p>
            <a:r>
              <a:rPr lang="en-US" dirty="0"/>
              <a:t>Example: TidalScale Validation</a:t>
            </a:r>
          </a:p>
        </p:txBody>
      </p:sp>
      <p:sp>
        <p:nvSpPr>
          <p:cNvPr id="7" name="Trapezoid 6"/>
          <p:cNvSpPr/>
          <p:nvPr/>
        </p:nvSpPr>
        <p:spPr>
          <a:xfrm rot="5400000">
            <a:off x="-1635855" y="4908381"/>
            <a:ext cx="9660260" cy="5552499"/>
          </a:xfrm>
          <a:prstGeom prst="trapezoi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lIns="217709" tIns="108855" rIns="217709" bIns="108855" rtlCol="0" anchor="ctr"/>
          <a:lstStyle/>
          <a:p>
            <a:pPr algn="ctr"/>
            <a:r>
              <a:rPr lang="en-US" sz="6700" b="1" dirty="0"/>
              <a:t>3477</a:t>
            </a:r>
          </a:p>
          <a:p>
            <a:pPr algn="ctr"/>
            <a:r>
              <a:rPr lang="en-US" dirty="0"/>
              <a:t>Contacts Made</a:t>
            </a:r>
          </a:p>
          <a:p>
            <a:pPr algn="ctr"/>
            <a:r>
              <a:rPr lang="en-US" sz="3300" dirty="0"/>
              <a:t>April 2013 to date</a:t>
            </a:r>
          </a:p>
        </p:txBody>
      </p:sp>
      <p:sp>
        <p:nvSpPr>
          <p:cNvPr id="8" name="Trapezoid 7"/>
          <p:cNvSpPr/>
          <p:nvPr/>
        </p:nvSpPr>
        <p:spPr>
          <a:xfrm rot="5400000">
            <a:off x="5686739" y="4543928"/>
            <a:ext cx="7463594" cy="6232173"/>
          </a:xfrm>
          <a:prstGeom prst="trapezoid">
            <a:avLst>
              <a:gd name="adj" fmla="val 22075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vert270" lIns="217709" tIns="0" rIns="217709" bIns="326564" rtlCol="0" anchor="ctr"/>
          <a:lstStyle/>
          <a:p>
            <a:pPr algn="ctr"/>
            <a:r>
              <a:rPr lang="en-US" sz="6700" b="1" dirty="0"/>
              <a:t>383</a:t>
            </a:r>
            <a:endParaRPr lang="en-US" sz="5700" b="1" dirty="0"/>
          </a:p>
          <a:p>
            <a:pPr algn="ctr"/>
            <a:r>
              <a:rPr lang="en-US" dirty="0"/>
              <a:t>Validation meetings or</a:t>
            </a:r>
          </a:p>
          <a:p>
            <a:pPr algn="ctr"/>
            <a:r>
              <a:rPr lang="en-US" dirty="0"/>
              <a:t>Initial Sales presentations</a:t>
            </a:r>
          </a:p>
        </p:txBody>
      </p:sp>
      <p:sp>
        <p:nvSpPr>
          <p:cNvPr id="9" name="Trapezoid 8"/>
          <p:cNvSpPr/>
          <p:nvPr/>
        </p:nvSpPr>
        <p:spPr>
          <a:xfrm rot="5400000">
            <a:off x="12383999" y="5453916"/>
            <a:ext cx="5316184" cy="4412192"/>
          </a:xfrm>
          <a:prstGeom prst="trapezoid">
            <a:avLst>
              <a:gd name="adj" fmla="val 20172"/>
            </a:avLst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vert270" lIns="217709" tIns="108855" rIns="217709" bIns="108855" rtlCol="0" anchor="ctr"/>
          <a:lstStyle/>
          <a:p>
            <a:pPr algn="ctr"/>
            <a:r>
              <a:rPr lang="en-US" sz="6700" b="1" dirty="0"/>
              <a:t>66</a:t>
            </a:r>
            <a:endParaRPr lang="en-US" sz="5700" b="1" dirty="0"/>
          </a:p>
          <a:p>
            <a:pPr algn="ctr"/>
            <a:r>
              <a:rPr lang="en-US" sz="3800" dirty="0"/>
              <a:t>Current Active Prospects</a:t>
            </a:r>
            <a:endParaRPr lang="en-US" sz="2900" dirty="0"/>
          </a:p>
        </p:txBody>
      </p:sp>
      <p:sp>
        <p:nvSpPr>
          <p:cNvPr id="13" name="Rectangle 12"/>
          <p:cNvSpPr/>
          <p:nvPr/>
        </p:nvSpPr>
        <p:spPr>
          <a:xfrm>
            <a:off x="17562424" y="4635288"/>
            <a:ext cx="6367685" cy="610182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lIns="217709" tIns="108855" rIns="217709" bIns="108855" rtlCol="0" anchor="t"/>
          <a:lstStyle/>
          <a:p>
            <a:pPr algn="ctr"/>
            <a:r>
              <a:rPr lang="en-US" sz="6700" b="1" dirty="0"/>
              <a:t>19</a:t>
            </a:r>
          </a:p>
          <a:p>
            <a:pPr algn="ctr"/>
            <a:r>
              <a:rPr lang="en-US" dirty="0"/>
              <a:t>Sales Opportunities</a:t>
            </a:r>
          </a:p>
        </p:txBody>
      </p:sp>
      <p:sp>
        <p:nvSpPr>
          <p:cNvPr id="11" name="Oval 10"/>
          <p:cNvSpPr/>
          <p:nvPr/>
        </p:nvSpPr>
        <p:spPr>
          <a:xfrm>
            <a:off x="18085428" y="6350609"/>
            <a:ext cx="3561363" cy="264499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17709" tIns="108855" rIns="217709" bIns="108855" rtlCol="0" anchor="ctr"/>
          <a:lstStyle/>
          <a:p>
            <a:pPr algn="ctr"/>
            <a:r>
              <a:rPr lang="en-US" sz="5700" b="1" dirty="0"/>
              <a:t>5</a:t>
            </a:r>
            <a:endParaRPr lang="en-US" sz="3800" b="1" dirty="0"/>
          </a:p>
          <a:p>
            <a:pPr algn="ctr"/>
            <a:r>
              <a:rPr lang="en-US" sz="2900" dirty="0"/>
              <a:t>alpha customers signed</a:t>
            </a:r>
          </a:p>
        </p:txBody>
      </p:sp>
      <p:sp>
        <p:nvSpPr>
          <p:cNvPr id="12" name="Oval 11"/>
          <p:cNvSpPr/>
          <p:nvPr/>
        </p:nvSpPr>
        <p:spPr>
          <a:xfrm>
            <a:off x="20264004" y="7934989"/>
            <a:ext cx="3561363" cy="2644994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217709" tIns="108855" rIns="217709" bIns="108855" rtlCol="0" anchor="ctr"/>
          <a:lstStyle/>
          <a:p>
            <a:pPr algn="ctr"/>
            <a:r>
              <a:rPr lang="en-US" sz="5700" b="1" dirty="0"/>
              <a:t>14</a:t>
            </a:r>
            <a:endParaRPr lang="en-US" sz="3800" b="1" dirty="0"/>
          </a:p>
          <a:p>
            <a:pPr algn="ctr"/>
            <a:r>
              <a:rPr lang="en-US" sz="2900" dirty="0"/>
              <a:t>Beta</a:t>
            </a:r>
          </a:p>
          <a:p>
            <a:pPr algn="ctr"/>
            <a:r>
              <a:rPr lang="en-US" sz="2900"/>
              <a:t>prospects</a:t>
            </a:r>
            <a:endParaRPr lang="en-US" sz="2900" dirty="0"/>
          </a:p>
        </p:txBody>
      </p:sp>
    </p:spTree>
    <p:extLst>
      <p:ext uri="{BB962C8B-B14F-4D97-AF65-F5344CB8AC3E}">
        <p14:creationId xmlns:p14="http://schemas.microsoft.com/office/powerpoint/2010/main" val="17400580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hart 6"/>
          <p:cNvGraphicFramePr/>
          <p:nvPr>
            <p:extLst>
              <p:ext uri="{D42A27DB-BD31-4B8C-83A1-F6EECF244321}">
                <p14:modId xmlns:p14="http://schemas.microsoft.com/office/powerpoint/2010/main" val="2398030104"/>
              </p:ext>
            </p:extLst>
          </p:nvPr>
        </p:nvGraphicFramePr>
        <p:xfrm>
          <a:off x="12981443" y="2971800"/>
          <a:ext cx="11631157" cy="51855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8" name="Chart 7"/>
          <p:cNvGraphicFramePr/>
          <p:nvPr>
            <p:extLst>
              <p:ext uri="{D42A27DB-BD31-4B8C-83A1-F6EECF244321}">
                <p14:modId xmlns:p14="http://schemas.microsoft.com/office/powerpoint/2010/main" val="3939655400"/>
              </p:ext>
            </p:extLst>
          </p:nvPr>
        </p:nvGraphicFramePr>
        <p:xfrm>
          <a:off x="12981443" y="8303082"/>
          <a:ext cx="11631157" cy="554210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238872"/>
              </p:ext>
            </p:extLst>
          </p:nvPr>
        </p:nvGraphicFramePr>
        <p:xfrm>
          <a:off x="1585897" y="3279666"/>
          <a:ext cx="9943299" cy="9601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846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586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41680">
                <a:tc gridSpan="2"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solidFill>
                            <a:schemeClr val="bg1"/>
                          </a:solidFill>
                        </a:rPr>
                        <a:t>Hot</a:t>
                      </a:r>
                    </a:p>
                  </a:txBody>
                  <a:tcPr marL="243840" marR="243840" marT="91440" marB="91440">
                    <a:lnB w="12700" cmpd="sng">
                      <a:noFill/>
                    </a:lnB>
                    <a:solidFill>
                      <a:srgbClr val="FF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89760">
                <a:tc>
                  <a:txBody>
                    <a:bodyPr/>
                    <a:lstStyle/>
                    <a:p>
                      <a:r>
                        <a:rPr lang="en-US" sz="2800" dirty="0" err="1"/>
                        <a:t>NeoTechnology</a:t>
                      </a:r>
                      <a:endParaRPr lang="en-US" sz="2800" dirty="0"/>
                    </a:p>
                    <a:p>
                      <a:r>
                        <a:rPr lang="en-US" sz="2800" dirty="0" err="1"/>
                        <a:t>BlackArrow</a:t>
                      </a:r>
                      <a:endParaRPr lang="en-US" sz="2800" dirty="0"/>
                    </a:p>
                    <a:p>
                      <a:r>
                        <a:rPr lang="en-US" sz="2800" dirty="0"/>
                        <a:t>UCSF</a:t>
                      </a:r>
                    </a:p>
                    <a:p>
                      <a:r>
                        <a:rPr lang="en-US" sz="2800" dirty="0"/>
                        <a:t>Digital</a:t>
                      </a:r>
                      <a:r>
                        <a:rPr lang="en-US" sz="2800" baseline="0" dirty="0"/>
                        <a:t> </a:t>
                      </a:r>
                      <a:r>
                        <a:rPr lang="en-US" sz="2800" baseline="0" dirty="0" err="1"/>
                        <a:t>Infuzion</a:t>
                      </a:r>
                      <a:endParaRPr lang="en-US" sz="2800" dirty="0"/>
                    </a:p>
                  </a:txBody>
                  <a:tcPr marL="243840" marR="243840" marT="91440" marB="91440">
                    <a:lnR w="12700" cmpd="sng">
                      <a:noFill/>
                    </a:lnR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UCSC Genomics</a:t>
                      </a:r>
                    </a:p>
                    <a:p>
                      <a:r>
                        <a:rPr lang="en-US" sz="2800" dirty="0"/>
                        <a:t>Synopsis</a:t>
                      </a:r>
                    </a:p>
                    <a:p>
                      <a:r>
                        <a:rPr lang="en-US" sz="2800" dirty="0" err="1"/>
                        <a:t>SuperMicro</a:t>
                      </a:r>
                      <a:r>
                        <a:rPr lang="en-US" sz="2800" dirty="0"/>
                        <a:t>*</a:t>
                      </a:r>
                      <a:r>
                        <a:rPr lang="en-US" sz="2800" baseline="0" dirty="0"/>
                        <a:t>  </a:t>
                      </a:r>
                      <a:r>
                        <a:rPr lang="en-US" sz="1800" baseline="0" dirty="0"/>
                        <a:t>(*partner)</a:t>
                      </a:r>
                      <a:endParaRPr lang="en-US" sz="1800" dirty="0"/>
                    </a:p>
                  </a:txBody>
                  <a:tcPr marL="243840" marR="243840" marT="91440" marB="91440">
                    <a:lnL w="12700" cmpd="sng">
                      <a:noFill/>
                    </a:lnL>
                    <a:lnT w="12700" cmpd="sng">
                      <a:noFill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1680">
                <a:tc gridSpan="2"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solidFill>
                            <a:srgbClr val="FFFFFF"/>
                          </a:solidFill>
                        </a:rPr>
                        <a:t>Moderate</a:t>
                      </a:r>
                    </a:p>
                  </a:txBody>
                  <a:tcPr marL="243840" marR="243840" marT="91440" marB="91440">
                    <a:lnB w="12700" cmpd="sng">
                      <a:noFill/>
                    </a:lnB>
                    <a:solidFill>
                      <a:srgbClr val="FF66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3200">
                <a:tc>
                  <a:txBody>
                    <a:bodyPr/>
                    <a:lstStyle/>
                    <a:p>
                      <a:r>
                        <a:rPr lang="en-US" sz="2800" dirty="0"/>
                        <a:t>Avaya</a:t>
                      </a:r>
                    </a:p>
                    <a:p>
                      <a:r>
                        <a:rPr lang="en-US" sz="2800" dirty="0"/>
                        <a:t>Objectivity</a:t>
                      </a:r>
                    </a:p>
                    <a:p>
                      <a:r>
                        <a:rPr lang="en-US" sz="2800" dirty="0" err="1"/>
                        <a:t>GeneDrop</a:t>
                      </a:r>
                      <a:endParaRPr lang="en-US" sz="2800" dirty="0"/>
                    </a:p>
                    <a:p>
                      <a:r>
                        <a:rPr lang="en-US" sz="2800" dirty="0" err="1"/>
                        <a:t>Altilia</a:t>
                      </a:r>
                      <a:endParaRPr lang="en-US" sz="2800" dirty="0"/>
                    </a:p>
                    <a:p>
                      <a:r>
                        <a:rPr lang="en-US" sz="2800" dirty="0"/>
                        <a:t>Intel</a:t>
                      </a:r>
                    </a:p>
                    <a:p>
                      <a:r>
                        <a:rPr lang="en-US" sz="2800" dirty="0"/>
                        <a:t>Icahn School of Med</a:t>
                      </a:r>
                    </a:p>
                  </a:txBody>
                  <a:tcPr marL="243840" marR="243840" marT="91440" marB="91440">
                    <a:lnR w="12700" cmpd="sng">
                      <a:noFill/>
                    </a:lnR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err="1"/>
                        <a:t>LogicBlox</a:t>
                      </a:r>
                      <a:endParaRPr lang="en-US" sz="2800" dirty="0"/>
                    </a:p>
                    <a:p>
                      <a:r>
                        <a:rPr lang="en-US" sz="2800" dirty="0" err="1"/>
                        <a:t>MedSolutions</a:t>
                      </a:r>
                      <a:endParaRPr lang="en-US" sz="2800" dirty="0"/>
                    </a:p>
                    <a:p>
                      <a:r>
                        <a:rPr lang="en-US" sz="2800" dirty="0" err="1"/>
                        <a:t>Informatica</a:t>
                      </a:r>
                      <a:endParaRPr lang="en-US" sz="2800" dirty="0"/>
                    </a:p>
                    <a:p>
                      <a:r>
                        <a:rPr lang="en-US" sz="2800" dirty="0"/>
                        <a:t>Lockheed</a:t>
                      </a:r>
                      <a:r>
                        <a:rPr lang="en-US" sz="2800" baseline="0" dirty="0"/>
                        <a:t> Martin</a:t>
                      </a:r>
                    </a:p>
                    <a:p>
                      <a:r>
                        <a:rPr lang="en-US" sz="2800" baseline="0" dirty="0"/>
                        <a:t>Autodesk</a:t>
                      </a:r>
                    </a:p>
                    <a:p>
                      <a:r>
                        <a:rPr lang="en-US" sz="2800" baseline="0" dirty="0"/>
                        <a:t>Royal </a:t>
                      </a:r>
                      <a:r>
                        <a:rPr lang="en-US" sz="2800" baseline="0" dirty="0" err="1"/>
                        <a:t>Inst</a:t>
                      </a:r>
                      <a:r>
                        <a:rPr lang="en-US" sz="2800" baseline="0" dirty="0"/>
                        <a:t> Tech-KTH</a:t>
                      </a:r>
                      <a:endParaRPr lang="en-US" sz="2800" dirty="0"/>
                    </a:p>
                  </a:txBody>
                  <a:tcPr marL="243840" marR="243840" marT="91440" marB="91440">
                    <a:lnL w="12700" cmpd="sng">
                      <a:noFill/>
                    </a:lnL>
                    <a:lnT w="12700" cmpd="sng">
                      <a:noFill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41680">
                <a:tc gridSpan="2"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solidFill>
                            <a:srgbClr val="FFFFFF"/>
                          </a:solidFill>
                        </a:rPr>
                        <a:t>Mild</a:t>
                      </a:r>
                    </a:p>
                  </a:txBody>
                  <a:tcPr marL="243840" marR="243840" marT="91440" marB="91440">
                    <a:lnB w="12700" cmpd="sng">
                      <a:noFill/>
                    </a:lnB>
                    <a:solidFill>
                      <a:srgbClr val="3366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43200">
                <a:tc>
                  <a:txBody>
                    <a:bodyPr/>
                    <a:lstStyle/>
                    <a:p>
                      <a:r>
                        <a:rPr lang="en-US" sz="2800" dirty="0"/>
                        <a:t>Polaris Design Syst.</a:t>
                      </a:r>
                    </a:p>
                    <a:p>
                      <a:r>
                        <a:rPr lang="en-US" sz="2800" dirty="0"/>
                        <a:t>Broad Institute</a:t>
                      </a:r>
                    </a:p>
                    <a:p>
                      <a:r>
                        <a:rPr lang="en-US" sz="2800" dirty="0"/>
                        <a:t>Wisconsin Med Coll.</a:t>
                      </a:r>
                    </a:p>
                    <a:p>
                      <a:r>
                        <a:rPr lang="en-US" sz="2800" dirty="0" err="1"/>
                        <a:t>ViSiNETS</a:t>
                      </a:r>
                      <a:r>
                        <a:rPr lang="en-US" sz="2800" dirty="0"/>
                        <a:t>,</a:t>
                      </a:r>
                      <a:r>
                        <a:rPr lang="en-US" sz="2800" baseline="0" dirty="0"/>
                        <a:t> Inc.</a:t>
                      </a:r>
                    </a:p>
                    <a:p>
                      <a:r>
                        <a:rPr lang="en-US" sz="2800" dirty="0"/>
                        <a:t>PNDLM</a:t>
                      </a:r>
                    </a:p>
                    <a:p>
                      <a:r>
                        <a:rPr lang="en-US" sz="2800" dirty="0"/>
                        <a:t>Delta Dental</a:t>
                      </a:r>
                    </a:p>
                  </a:txBody>
                  <a:tcPr marL="243840" marR="243840" marT="91440" marB="91440">
                    <a:lnR w="12700" cmpd="sng">
                      <a:noFill/>
                    </a:lnR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Novartis</a:t>
                      </a:r>
                    </a:p>
                    <a:p>
                      <a:r>
                        <a:rPr lang="en-US" sz="2800" dirty="0" err="1"/>
                        <a:t>Palantir</a:t>
                      </a:r>
                      <a:endParaRPr lang="en-US" sz="2800" dirty="0"/>
                    </a:p>
                    <a:p>
                      <a:r>
                        <a:rPr lang="en-US" sz="2800" dirty="0"/>
                        <a:t>Pathway Genomics</a:t>
                      </a:r>
                    </a:p>
                    <a:p>
                      <a:r>
                        <a:rPr lang="en-US" sz="2800" dirty="0"/>
                        <a:t>Los Alamos Labs</a:t>
                      </a:r>
                    </a:p>
                    <a:p>
                      <a:r>
                        <a:rPr lang="en-US" sz="2800" dirty="0"/>
                        <a:t>USF</a:t>
                      </a:r>
                    </a:p>
                  </a:txBody>
                  <a:tcPr marL="243840" marR="243840" marT="91440" marB="91440">
                    <a:lnL w="12700" cmpd="sng">
                      <a:noFill/>
                    </a:lnL>
                    <a:lnT w="12700" cmpd="sng">
                      <a:noFill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cxnSp>
        <p:nvCxnSpPr>
          <p:cNvPr id="11" name="Straight Connector 10"/>
          <p:cNvCxnSpPr/>
          <p:nvPr/>
        </p:nvCxnSpPr>
        <p:spPr>
          <a:xfrm flipH="1">
            <a:off x="11529196" y="2971800"/>
            <a:ext cx="1452248" cy="307866"/>
          </a:xfrm>
          <a:prstGeom prst="line">
            <a:avLst/>
          </a:prstGeom>
          <a:ln w="635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H="1">
            <a:off x="11529196" y="8157302"/>
            <a:ext cx="1452248" cy="4723562"/>
          </a:xfrm>
          <a:prstGeom prst="line">
            <a:avLst/>
          </a:prstGeom>
          <a:ln w="635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1219197" y="1066800"/>
            <a:ext cx="21945600" cy="1981200"/>
          </a:xfrm>
        </p:spPr>
        <p:txBody>
          <a:bodyPr/>
          <a:lstStyle/>
          <a:p>
            <a:r>
              <a:rPr lang="en-US" dirty="0"/>
              <a:t>Example: TidalScale Validation</a:t>
            </a:r>
          </a:p>
        </p:txBody>
      </p:sp>
    </p:spTree>
    <p:extLst>
      <p:ext uri="{BB962C8B-B14F-4D97-AF65-F5344CB8AC3E}">
        <p14:creationId xmlns:p14="http://schemas.microsoft.com/office/powerpoint/2010/main" val="27946571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AutoShape 1"/>
          <p:cNvSpPr>
            <a:spLocks/>
          </p:cNvSpPr>
          <p:nvPr/>
        </p:nvSpPr>
        <p:spPr bwMode="auto">
          <a:xfrm>
            <a:off x="0" y="-25400"/>
            <a:ext cx="3978275" cy="137668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53585F"/>
          </a:solidFill>
          <a:ln>
            <a:noFill/>
          </a:ln>
          <a:effectLst>
            <a:outerShdw blurRad="50800" dist="25400" dir="5400000" algn="ctr" rotWithShape="0">
              <a:srgbClr val="000000">
                <a:alpha val="50000"/>
              </a:srgbClr>
            </a:outerShdw>
          </a:effectLst>
          <a:extLs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>
              <a:defRPr/>
            </a:pPr>
            <a:endParaRPr lang="en-US" sz="4400">
              <a:solidFill>
                <a:srgbClr val="FFFFFF"/>
              </a:solidFill>
              <a:cs typeface="Franklin Gothic Book" charset="0"/>
            </a:endParaRPr>
          </a:p>
        </p:txBody>
      </p:sp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>
              <a:defRPr/>
            </a:pPr>
            <a:r>
              <a:rPr lang="en-US" dirty="0"/>
              <a:t>The 13th P: Plan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386263" y="3660775"/>
            <a:ext cx="18876962" cy="8840788"/>
          </a:xfrm>
        </p:spPr>
        <p:txBody>
          <a:bodyPr/>
          <a:lstStyle/>
          <a:p>
            <a:pPr marL="0" indent="0" defTabSz="530225" eaLnBrk="1">
              <a:spcBef>
                <a:spcPts val="3800"/>
              </a:spcBef>
              <a:defRPr/>
            </a:pPr>
            <a:r>
              <a:rPr lang="en-US" sz="4500"/>
              <a:t>Integrated objectives and actions between:</a:t>
            </a:r>
          </a:p>
          <a:p>
            <a:pPr marL="623888" lvl="3" indent="0" defTabSz="530225" eaLnBrk="1">
              <a:spcBef>
                <a:spcPts val="3800"/>
              </a:spcBef>
              <a:defRPr/>
            </a:pPr>
            <a:r>
              <a:rPr lang="en-US" sz="4500"/>
              <a:t>Product Management</a:t>
            </a:r>
          </a:p>
          <a:p>
            <a:pPr marL="623888" lvl="3" indent="0" defTabSz="530225" eaLnBrk="1">
              <a:spcBef>
                <a:spcPts val="3800"/>
              </a:spcBef>
              <a:defRPr/>
            </a:pPr>
            <a:r>
              <a:rPr lang="en-US" sz="4500"/>
              <a:t>Marketing</a:t>
            </a:r>
          </a:p>
          <a:p>
            <a:pPr marL="623888" lvl="3" indent="0" defTabSz="530225" eaLnBrk="1">
              <a:spcBef>
                <a:spcPts val="3800"/>
              </a:spcBef>
              <a:defRPr/>
            </a:pPr>
            <a:r>
              <a:rPr lang="en-US" sz="4500"/>
              <a:t>Sales</a:t>
            </a:r>
          </a:p>
          <a:p>
            <a:pPr marL="623888" lvl="3" indent="0" defTabSz="530225" eaLnBrk="1">
              <a:spcBef>
                <a:spcPts val="3800"/>
              </a:spcBef>
              <a:defRPr/>
            </a:pPr>
            <a:r>
              <a:rPr lang="en-US" sz="4500"/>
              <a:t>Services &amp; Support</a:t>
            </a:r>
          </a:p>
          <a:p>
            <a:pPr marL="623888" lvl="3" indent="0" defTabSz="530225" eaLnBrk="1">
              <a:spcBef>
                <a:spcPts val="3800"/>
              </a:spcBef>
              <a:defRPr/>
            </a:pPr>
            <a:r>
              <a:rPr lang="en-US" sz="4500"/>
              <a:t>IT &amp; e-commerce team</a:t>
            </a:r>
          </a:p>
          <a:p>
            <a:pPr marL="0" indent="0" defTabSz="530225" eaLnBrk="1">
              <a:spcBef>
                <a:spcPts val="3800"/>
              </a:spcBef>
              <a:defRPr/>
            </a:pPr>
            <a:r>
              <a:rPr lang="en-US" sz="4500"/>
              <a:t>Cross-team meetings / company wide to give everyone context</a:t>
            </a:r>
          </a:p>
        </p:txBody>
      </p:sp>
      <p:sp>
        <p:nvSpPr>
          <p:cNvPr id="24580" name="AutoShape 4"/>
          <p:cNvSpPr>
            <a:spLocks/>
          </p:cNvSpPr>
          <p:nvPr/>
        </p:nvSpPr>
        <p:spPr bwMode="auto">
          <a:xfrm>
            <a:off x="215900" y="803275"/>
            <a:ext cx="3005138" cy="661987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Purpose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Profile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Pain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Position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Product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Pricing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Placement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Partners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Promotion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Proposition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Perf Metrics</a:t>
            </a:r>
          </a:p>
          <a:p>
            <a:pPr algn="l">
              <a:defRPr/>
            </a:pPr>
            <a:r>
              <a:rPr lang="en-US" sz="4500" dirty="0">
                <a:solidFill>
                  <a:srgbClr val="EC5D57"/>
                </a:solidFill>
                <a:latin typeface="Franklin Gothic Medium" charset="0"/>
                <a:cs typeface="Franklin Gothic Medium" charset="0"/>
                <a:sym typeface="Franklin Gothic Medium" charset="0"/>
              </a:rPr>
              <a:t>Plan</a:t>
            </a:r>
            <a:endParaRPr lang="en-US" dirty="0">
              <a:cs typeface="Franklin Gothic Book" charset="0"/>
            </a:endParaRP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0" y="1219200"/>
            <a:ext cx="17221200" cy="1384300"/>
          </a:xfrm>
        </p:spPr>
        <p:txBody>
          <a:bodyPr/>
          <a:lstStyle/>
          <a:p>
            <a:r>
              <a:rPr lang="en-US" dirty="0"/>
              <a:t>A Story about a Parking Lot</a:t>
            </a:r>
          </a:p>
        </p:txBody>
      </p:sp>
      <p:pic>
        <p:nvPicPr>
          <p:cNvPr id="5" name="Picture 4" descr="ROLM_HQ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63000" y="2657408"/>
            <a:ext cx="14935200" cy="6297676"/>
          </a:xfrm>
          <a:prstGeom prst="rect">
            <a:avLst/>
          </a:prstGeom>
        </p:spPr>
      </p:pic>
      <p:pic>
        <p:nvPicPr>
          <p:cNvPr id="4" name="Picture 3" descr="ROL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29600" y="7563642"/>
            <a:ext cx="3124200" cy="5613317"/>
          </a:xfrm>
          <a:prstGeom prst="rect">
            <a:avLst/>
          </a:prstGeo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6" descr="ROLM_milspec.pn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000" y="2667000"/>
            <a:ext cx="7391400" cy="4623202"/>
          </a:xfrm>
          <a:prstGeom prst="rect">
            <a:avLst/>
          </a:prstGeom>
        </p:spPr>
      </p:pic>
      <p:pic>
        <p:nvPicPr>
          <p:cNvPr id="8" name="Picture 7" descr="ROLM_pbx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000" y="7620000"/>
            <a:ext cx="7391400" cy="5543550"/>
          </a:xfrm>
          <a:prstGeom prst="rect">
            <a:avLst/>
          </a:prstGeom>
        </p:spPr>
      </p:pic>
      <p:pic>
        <p:nvPicPr>
          <p:cNvPr id="10" name="Picture 9" descr="ROLM_CorpHQ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91200" y="2631118"/>
            <a:ext cx="18364200" cy="10517428"/>
          </a:xfrm>
          <a:prstGeom prst="rect">
            <a:avLst/>
          </a:prstGeom>
        </p:spPr>
      </p:pic>
      <p:pic>
        <p:nvPicPr>
          <p:cNvPr id="9" name="Picture 8" descr="ROLM_parkinglot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675864" y="2631118"/>
            <a:ext cx="27101121" cy="11221559"/>
          </a:xfrm>
          <a:prstGeom prst="rect">
            <a:avLst/>
          </a:prstGeom>
        </p:spPr>
      </p:pic>
      <p:pic>
        <p:nvPicPr>
          <p:cNvPr id="11" name="Picture 10" descr="49er_parking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432716" y="2870200"/>
            <a:ext cx="3276600" cy="497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19344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4800600" y="7010400"/>
            <a:ext cx="9601200" cy="9144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71437" tIns="71437" rIns="71437" bIns="71437" numCol="1" rtlCol="0" anchor="ctr" anchorCtr="0" compatLnSpc="1">
            <a:prstTxWarp prst="textNoShape">
              <a:avLst/>
            </a:prstTxWarp>
          </a:bodyPr>
          <a:lstStyle/>
          <a:p>
            <a:pPr marL="228600" marR="0" indent="0" algn="ctr" defTabSz="584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6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Franklin Gothic Book" charset="0"/>
              <a:ea typeface="ＭＳ Ｐゴシック" charset="0"/>
              <a:cs typeface="Franklin Gothic Book" charset="0"/>
              <a:sym typeface="Franklin Gothic Book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85800" indent="-685800">
              <a:buFont typeface="Arial"/>
              <a:buChar char="•"/>
            </a:pPr>
            <a:r>
              <a:rPr lang="en-US" dirty="0"/>
              <a:t>Background on me</a:t>
            </a:r>
          </a:p>
          <a:p>
            <a:pPr marL="685800" indent="-685800">
              <a:buFont typeface="Arial"/>
              <a:buChar char="•"/>
            </a:pPr>
            <a:r>
              <a:rPr lang="en-US" dirty="0"/>
              <a:t>Rules for Product Management</a:t>
            </a:r>
          </a:p>
          <a:p>
            <a:pPr marL="685800" indent="-685800">
              <a:buFont typeface="Arial"/>
              <a:buChar char="•"/>
            </a:pPr>
            <a:r>
              <a:rPr lang="en-US" dirty="0"/>
              <a:t>Overview of TidalScale</a:t>
            </a:r>
          </a:p>
          <a:p>
            <a:pPr marL="685800" indent="-685800">
              <a:buFont typeface="Arial"/>
              <a:buChar char="•"/>
            </a:pPr>
            <a:r>
              <a:rPr lang="en-US" dirty="0"/>
              <a:t>Lunch</a:t>
            </a:r>
          </a:p>
        </p:txBody>
      </p:sp>
    </p:spTree>
    <p:extLst>
      <p:ext uri="{BB962C8B-B14F-4D97-AF65-F5344CB8AC3E}">
        <p14:creationId xmlns:p14="http://schemas.microsoft.com/office/powerpoint/2010/main" val="3044610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>
              <a:defRPr/>
            </a:pPr>
            <a:r>
              <a:rPr lang="en-US" dirty="0"/>
              <a:t>13P’s</a:t>
            </a:r>
          </a:p>
        </p:txBody>
      </p:sp>
      <p:sp>
        <p:nvSpPr>
          <p:cNvPr id="6146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algn="ctr" eaLnBrk="1">
              <a:spcBef>
                <a:spcPct val="0"/>
              </a:spcBef>
              <a:defRPr/>
            </a:pPr>
            <a:r>
              <a:rPr lang="en-US" sz="5100"/>
              <a:t>Ingredients for Going To Market</a:t>
            </a:r>
            <a:endParaRPr lang="en-US"/>
          </a:p>
        </p:txBody>
      </p:sp>
      <p:sp>
        <p:nvSpPr>
          <p:cNvPr id="6147" name="AutoShape 3"/>
          <p:cNvSpPr>
            <a:spLocks/>
          </p:cNvSpPr>
          <p:nvPr/>
        </p:nvSpPr>
        <p:spPr bwMode="auto">
          <a:xfrm>
            <a:off x="2105025" y="10347325"/>
            <a:ext cx="3694113" cy="106997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71437" tIns="71437" rIns="71437" bIns="71437" anchor="ctr"/>
          <a:lstStyle/>
          <a:p>
            <a:pPr>
              <a:defRPr/>
            </a:pPr>
            <a:r>
              <a:rPr lang="en-US">
                <a:cs typeface="Franklin Gothic Book" charset="0"/>
              </a:rPr>
              <a:t>Tom Miller</a:t>
            </a:r>
          </a:p>
        </p:txBody>
      </p:sp>
      <p:sp>
        <p:nvSpPr>
          <p:cNvPr id="6148" name="AutoShape 4"/>
          <p:cNvSpPr>
            <a:spLocks/>
          </p:cNvSpPr>
          <p:nvPr/>
        </p:nvSpPr>
        <p:spPr bwMode="auto">
          <a:xfrm>
            <a:off x="18143538" y="10347325"/>
            <a:ext cx="4938712" cy="106997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71437" tIns="71437" rIns="71437" bIns="71437" anchor="ctr"/>
          <a:lstStyle/>
          <a:p>
            <a:pPr>
              <a:defRPr/>
            </a:pPr>
            <a:r>
              <a:rPr lang="en-US">
                <a:cs typeface="Franklin Gothic Book" charset="0"/>
              </a:rPr>
              <a:t>Chuck Piercey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1"/>
          <p:cNvSpPr>
            <a:spLocks noGrp="1" noChangeArrowheads="1"/>
          </p:cNvSpPr>
          <p:nvPr>
            <p:ph type="body" idx="1"/>
          </p:nvPr>
        </p:nvSpPr>
        <p:spPr>
          <a:xfrm>
            <a:off x="2232025" y="2436813"/>
            <a:ext cx="19918363" cy="8840787"/>
          </a:xfrm>
        </p:spPr>
        <p:txBody>
          <a:bodyPr/>
          <a:lstStyle/>
          <a:p>
            <a:pPr marL="0" indent="0" algn="ctr" eaLnBrk="1">
              <a:spcBef>
                <a:spcPct val="0"/>
              </a:spcBef>
              <a:defRPr/>
            </a:pPr>
            <a:r>
              <a:rPr lang="en-US" sz="7000"/>
              <a:t>Do you know a super-talented team of engineers that built awesome software yet failed to get it used?</a:t>
            </a:r>
            <a:endParaRPr lang="en-US"/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defTabSz="512763" eaLnBrk="1">
              <a:defRPr/>
            </a:pPr>
            <a:r>
              <a:rPr lang="en-US" sz="9800"/>
              <a:t>Heard inside the engineering driven software company</a:t>
            </a:r>
            <a:endParaRPr lang="en-US"/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3417888" y="3636963"/>
            <a:ext cx="17546637" cy="8840787"/>
          </a:xfrm>
        </p:spPr>
        <p:txBody>
          <a:bodyPr/>
          <a:lstStyle/>
          <a:p>
            <a:pPr marL="0" indent="0" algn="ctr" eaLnBrk="1">
              <a:spcBef>
                <a:spcPct val="0"/>
              </a:spcBef>
              <a:defRPr/>
            </a:pPr>
            <a:r>
              <a:rPr lang="ja-JP" altLang="en-US" sz="6400" dirty="0"/>
              <a:t>“</a:t>
            </a:r>
            <a:r>
              <a:rPr lang="en-US" sz="6400" dirty="0"/>
              <a:t>Code’s done. Ship it.</a:t>
            </a:r>
            <a:r>
              <a:rPr lang="ja-JP" altLang="en-US" sz="6400" dirty="0"/>
              <a:t>”</a:t>
            </a:r>
            <a:endParaRPr lang="en-US" sz="6400" dirty="0"/>
          </a:p>
          <a:p>
            <a:pPr marL="0" indent="0" algn="ctr" eaLnBrk="1">
              <a:spcBef>
                <a:spcPct val="0"/>
              </a:spcBef>
              <a:defRPr/>
            </a:pPr>
            <a:r>
              <a:rPr lang="ja-JP" altLang="en-US" sz="6400" dirty="0"/>
              <a:t>“</a:t>
            </a:r>
            <a:r>
              <a:rPr lang="en-US" sz="6400" dirty="0"/>
              <a:t>The </a:t>
            </a:r>
            <a:r>
              <a:rPr lang="en-US" sz="6400" dirty="0" err="1"/>
              <a:t>eval</a:t>
            </a:r>
            <a:r>
              <a:rPr lang="en-US" sz="6400" dirty="0"/>
              <a:t> download </a:t>
            </a:r>
            <a:r>
              <a:rPr lang="en-US" sz="6400" b="1" i="1" dirty="0"/>
              <a:t>is</a:t>
            </a:r>
            <a:r>
              <a:rPr lang="en-US" sz="6400" dirty="0"/>
              <a:t> the sales process.</a:t>
            </a:r>
            <a:r>
              <a:rPr lang="ja-JP" altLang="en-US" sz="6400" dirty="0"/>
              <a:t>”</a:t>
            </a:r>
            <a:endParaRPr lang="en-US" sz="6400" dirty="0"/>
          </a:p>
          <a:p>
            <a:pPr marL="0" indent="0" algn="ctr" eaLnBrk="1">
              <a:spcBef>
                <a:spcPct val="0"/>
              </a:spcBef>
              <a:defRPr/>
            </a:pPr>
            <a:r>
              <a:rPr lang="ja-JP" altLang="en-US" sz="6400" dirty="0"/>
              <a:t>“</a:t>
            </a:r>
            <a:r>
              <a:rPr lang="en-US" sz="6400" dirty="0"/>
              <a:t>If there’s a problem, the source is on </a:t>
            </a:r>
            <a:r>
              <a:rPr lang="en-US" sz="6400" dirty="0" err="1"/>
              <a:t>github</a:t>
            </a:r>
            <a:r>
              <a:rPr lang="en-US" sz="6400" dirty="0"/>
              <a:t>.</a:t>
            </a:r>
            <a:r>
              <a:rPr lang="ja-JP" altLang="en-US" sz="6400" dirty="0"/>
              <a:t>”</a:t>
            </a:r>
            <a:endParaRPr lang="en-US" dirty="0"/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>
              <a:defRPr/>
            </a:pPr>
            <a:r>
              <a:rPr lang="en-US"/>
              <a:t>OK, you caught me</a:t>
            </a:r>
          </a:p>
        </p:txBody>
      </p:sp>
      <p:grpSp>
        <p:nvGrpSpPr>
          <p:cNvPr id="9218" name="Group 2"/>
          <p:cNvGrpSpPr>
            <a:grpSpLocks/>
          </p:cNvGrpSpPr>
          <p:nvPr/>
        </p:nvGrpSpPr>
        <p:grpSpPr bwMode="auto">
          <a:xfrm>
            <a:off x="1273175" y="4751388"/>
            <a:ext cx="10828338" cy="6784975"/>
            <a:chOff x="-177800" y="-114300"/>
            <a:chExt cx="10829862" cy="6784988"/>
          </a:xfrm>
        </p:grpSpPr>
        <p:grpSp>
          <p:nvGrpSpPr>
            <p:cNvPr id="9220" name="Group 3"/>
            <p:cNvGrpSpPr>
              <a:grpSpLocks/>
            </p:cNvGrpSpPr>
            <p:nvPr/>
          </p:nvGrpSpPr>
          <p:grpSpPr bwMode="auto">
            <a:xfrm>
              <a:off x="-177800" y="-114300"/>
              <a:ext cx="9931400" cy="5905500"/>
              <a:chOff x="-177800" y="-114300"/>
              <a:chExt cx="9931400" cy="5905500"/>
            </a:xfrm>
          </p:grpSpPr>
          <p:pic>
            <p:nvPicPr>
              <p:cNvPr id="2" name="Picture 4" descr="Screen Shot 2013-11-04 at 6.38.02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" y="0"/>
                <a:ext cx="9575561" cy="54483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 cap="flat" cmpd="sng">
                    <a:solidFill>
                      <a:srgbClr val="000000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</p:pic>
          <p:pic>
            <p:nvPicPr>
              <p:cNvPr id="9221" name="Picture 5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177800" y="-114300"/>
                <a:ext cx="9931211" cy="590551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12700" cap="rnd" cmpd="sng">
                    <a:solidFill>
                      <a:srgbClr val="000000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</p:pic>
        </p:grpSp>
        <p:pic>
          <p:nvPicPr>
            <p:cNvPr id="9222" name="Picture 6" descr="pasted-image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18181" y="1587503"/>
              <a:ext cx="3769255" cy="36306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pic>
          <p:nvPicPr>
            <p:cNvPr id="9223" name="Picture 7" descr="MagGlass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16593" y="1533528"/>
              <a:ext cx="8035469" cy="513716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</p:grpSp>
      <p:sp>
        <p:nvSpPr>
          <p:cNvPr id="9224" name="AutoShape 8"/>
          <p:cNvSpPr>
            <a:spLocks/>
          </p:cNvSpPr>
          <p:nvPr/>
        </p:nvSpPr>
        <p:spPr bwMode="auto">
          <a:xfrm>
            <a:off x="12723813" y="5181600"/>
            <a:ext cx="10652125" cy="477837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71437" tIns="71437" rIns="71437" bIns="71437" anchor="ctr"/>
          <a:lstStyle/>
          <a:p>
            <a:pPr algn="l">
              <a:defRPr/>
            </a:pPr>
            <a:r>
              <a:rPr lang="en-US">
                <a:cs typeface="Franklin Gothic Book" charset="0"/>
              </a:rPr>
              <a:t>No self-respecting software developer has ever said the code is done.</a:t>
            </a:r>
          </a:p>
          <a:p>
            <a:pPr algn="l">
              <a:defRPr/>
            </a:pPr>
            <a:endParaRPr lang="en-US">
              <a:cs typeface="Franklin Gothic Book" charset="0"/>
            </a:endParaRPr>
          </a:p>
          <a:p>
            <a:pPr algn="l">
              <a:defRPr/>
            </a:pPr>
            <a:r>
              <a:rPr lang="en-US">
                <a:cs typeface="Franklin Gothic Book" charset="0"/>
              </a:rPr>
              <a:t>But…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1"/>
          <p:cNvSpPr>
            <a:spLocks noGrp="1" noChangeArrowheads="1"/>
          </p:cNvSpPr>
          <p:nvPr>
            <p:ph type="body" idx="1"/>
          </p:nvPr>
        </p:nvSpPr>
        <p:spPr>
          <a:xfrm>
            <a:off x="2225675" y="1785938"/>
            <a:ext cx="19931063" cy="10144125"/>
          </a:xfrm>
        </p:spPr>
        <p:txBody>
          <a:bodyPr/>
          <a:lstStyle/>
          <a:p>
            <a:pPr marL="0" indent="0" algn="ctr" eaLnBrk="1">
              <a:spcBef>
                <a:spcPct val="0"/>
              </a:spcBef>
              <a:defRPr/>
            </a:pPr>
            <a:r>
              <a:rPr lang="en-US" sz="6200"/>
              <a:t>Code is &lt; 50% of the product you deliver to your customers</a:t>
            </a:r>
            <a:endParaRPr lang="en-US"/>
          </a:p>
        </p:txBody>
      </p:sp>
    </p:spTree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FFFFFF"/>
      </a:accent3>
      <a:accent4>
        <a:srgbClr val="000000"/>
      </a:accent4>
      <a:accent5>
        <a:srgbClr val="AAB8DC"/>
      </a:accent5>
      <a:accent6>
        <a:srgbClr val="007B26"/>
      </a:accent6>
      <a:hlink>
        <a:srgbClr val="0000FF"/>
      </a:hlink>
      <a:folHlink>
        <a:srgbClr val="FF00FF"/>
      </a:folHlink>
    </a:clrScheme>
    <a:fontScheme name="Office Theme">
      <a:majorFont>
        <a:latin typeface="Franklin Gothic Medium"/>
        <a:ea typeface="ＭＳ Ｐゴシック"/>
        <a:cs typeface="Franklin Gothic Medium"/>
      </a:majorFont>
      <a:minorFont>
        <a:latin typeface="Franklin Gothic Book"/>
        <a:ea typeface="ＭＳ Ｐゴシック"/>
        <a:cs typeface="Franklin Gothic Book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miter lim="0"/>
          <a:headEnd type="none" w="med" len="med"/>
          <a:tailEnd type="none" w="med" len="med"/>
        </a:ln>
        <a:effectLst>
          <a:outerShdw blurRad="50800" dist="25400" dir="5400000" algn="ctr" rotWithShape="0">
            <a:srgbClr val="000000">
              <a:alpha val="50000"/>
            </a:srgbClr>
          </a:outerShdw>
        </a:effectLst>
      </a:spPr>
      <a:bodyPr vert="horz" wrap="square" lIns="71437" tIns="71437" rIns="71437" bIns="71437" numCol="1" anchor="ctr" anchorCtr="0" compatLnSpc="1">
        <a:prstTxWarp prst="textNoShape">
          <a:avLst/>
        </a:prstTxWarp>
      </a:bodyPr>
      <a:lstStyle>
        <a:defPPr marL="228600" marR="0" indent="0" algn="ctr" defTabSz="5842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6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Franklin Gothic Book" charset="0"/>
            <a:ea typeface="ＭＳ Ｐゴシック" charset="0"/>
            <a:cs typeface="Franklin Gothic Book" charset="0"/>
            <a:sym typeface="Franklin Gothic Book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miter lim="0"/>
          <a:headEnd type="none" w="med" len="med"/>
          <a:tailEnd type="none" w="med" len="med"/>
        </a:ln>
        <a:effectLst>
          <a:outerShdw blurRad="50800" dist="25400" dir="5400000" algn="ctr" rotWithShape="0">
            <a:srgbClr val="000000">
              <a:alpha val="50000"/>
            </a:srgbClr>
          </a:outerShdw>
        </a:effectLst>
      </a:spPr>
      <a:bodyPr vert="horz" wrap="square" lIns="71437" tIns="71437" rIns="71437" bIns="71437" numCol="1" anchor="ctr" anchorCtr="0" compatLnSpc="1">
        <a:prstTxWarp prst="textNoShape">
          <a:avLst/>
        </a:prstTxWarp>
      </a:bodyPr>
      <a:lstStyle>
        <a:defPPr marL="228600" marR="0" indent="0" algn="ctr" defTabSz="5842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6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Franklin Gothic Book" charset="0"/>
            <a:ea typeface="ＭＳ Ｐゴシック" charset="0"/>
            <a:cs typeface="Franklin Gothic Book" charset="0"/>
            <a:sym typeface="Franklin Gothic Book" charset="0"/>
          </a:defRPr>
        </a:defPPr>
      </a:lstStyle>
    </a:lnDef>
  </a:objectDefaults>
  <a:extraClrSchemeLst/>
</a:theme>
</file>

<file path=ppt/theme/theme2.xml><?xml version="1.0" encoding="utf-8"?>
<a:theme xmlns:a="http://schemas.openxmlformats.org/drawingml/2006/main" name="1_Office Theme">
  <a:themeElements>
    <a:clrScheme name="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FFFFFF"/>
      </a:accent3>
      <a:accent4>
        <a:srgbClr val="000000"/>
      </a:accent4>
      <a:accent5>
        <a:srgbClr val="AAB8DC"/>
      </a:accent5>
      <a:accent6>
        <a:srgbClr val="007B26"/>
      </a:accent6>
      <a:hlink>
        <a:srgbClr val="0000FF"/>
      </a:hlink>
      <a:folHlink>
        <a:srgbClr val="FF00FF"/>
      </a:folHlink>
    </a:clrScheme>
    <a:fontScheme name="Office Theme">
      <a:majorFont>
        <a:latin typeface="Franklin Gothic Medium"/>
        <a:ea typeface="ＭＳ Ｐゴシック"/>
        <a:cs typeface="Franklin Gothic Medium"/>
      </a:majorFont>
      <a:minorFont>
        <a:latin typeface="Franklin Gothic Book"/>
        <a:ea typeface="ＭＳ Ｐゴシック"/>
        <a:cs typeface="Franklin Gothic Book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miter lim="0"/>
          <a:headEnd type="none" w="med" len="med"/>
          <a:tailEnd type="none" w="med" len="med"/>
        </a:ln>
        <a:effectLst>
          <a:outerShdw blurRad="50800" dist="25400" dir="5400000" algn="ctr" rotWithShape="0">
            <a:srgbClr val="000000">
              <a:alpha val="50000"/>
            </a:srgbClr>
          </a:outerShdw>
        </a:effectLst>
      </a:spPr>
      <a:bodyPr vert="horz" wrap="square" lIns="71437" tIns="71437" rIns="71437" bIns="71437" numCol="1" anchor="ctr" anchorCtr="0" compatLnSpc="1">
        <a:prstTxWarp prst="textNoShape">
          <a:avLst/>
        </a:prstTxWarp>
      </a:bodyPr>
      <a:lstStyle>
        <a:defPPr marL="228600" marR="0" indent="0" algn="ctr" defTabSz="5842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6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Franklin Gothic Book" charset="0"/>
            <a:ea typeface="ＭＳ Ｐゴシック" charset="0"/>
            <a:cs typeface="Franklin Gothic Book" charset="0"/>
            <a:sym typeface="Franklin Gothic Book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miter lim="0"/>
          <a:headEnd type="none" w="med" len="med"/>
          <a:tailEnd type="none" w="med" len="med"/>
        </a:ln>
        <a:effectLst>
          <a:outerShdw blurRad="50800" dist="25400" dir="5400000" algn="ctr" rotWithShape="0">
            <a:srgbClr val="000000">
              <a:alpha val="50000"/>
            </a:srgbClr>
          </a:outerShdw>
        </a:effectLst>
      </a:spPr>
      <a:bodyPr vert="horz" wrap="square" lIns="71437" tIns="71437" rIns="71437" bIns="71437" numCol="1" anchor="ctr" anchorCtr="0" compatLnSpc="1">
        <a:prstTxWarp prst="textNoShape">
          <a:avLst/>
        </a:prstTxWarp>
      </a:bodyPr>
      <a:lstStyle>
        <a:defPPr marL="228600" marR="0" indent="0" algn="ctr" defTabSz="5842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6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Franklin Gothic Book" charset="0"/>
            <a:ea typeface="ＭＳ Ｐゴシック" charset="0"/>
            <a:cs typeface="Franklin Gothic Book" charset="0"/>
            <a:sym typeface="Franklin Gothic Book" charset="0"/>
          </a:defRPr>
        </a:defPPr>
      </a:lstStyle>
    </a:lnDef>
  </a:objectDefaults>
  <a:extraClrSchemeLst/>
</a:theme>
</file>

<file path=ppt/theme/theme3.xml><?xml version="1.0" encoding="utf-8"?>
<a:theme xmlns:a="http://schemas.openxmlformats.org/drawingml/2006/main" name="2_Office Theme">
  <a:themeElements>
    <a:clrScheme name="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FFFFFF"/>
      </a:accent3>
      <a:accent4>
        <a:srgbClr val="000000"/>
      </a:accent4>
      <a:accent5>
        <a:srgbClr val="AAB8DC"/>
      </a:accent5>
      <a:accent6>
        <a:srgbClr val="007B26"/>
      </a:accent6>
      <a:hlink>
        <a:srgbClr val="0000FF"/>
      </a:hlink>
      <a:folHlink>
        <a:srgbClr val="FF00FF"/>
      </a:folHlink>
    </a:clrScheme>
    <a:fontScheme name="Office Theme">
      <a:majorFont>
        <a:latin typeface="Franklin Gothic Medium"/>
        <a:ea typeface="ＭＳ Ｐゴシック"/>
        <a:cs typeface="Franklin Gothic Medium"/>
      </a:majorFont>
      <a:minorFont>
        <a:latin typeface="Franklin Gothic Book"/>
        <a:ea typeface="ＭＳ Ｐゴシック"/>
        <a:cs typeface="Franklin Gothic Book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miter lim="0"/>
          <a:headEnd type="none" w="med" len="med"/>
          <a:tailEnd type="none" w="med" len="med"/>
        </a:ln>
        <a:effectLst>
          <a:outerShdw blurRad="50800" dist="25400" dir="5400000" algn="ctr" rotWithShape="0">
            <a:srgbClr val="000000">
              <a:alpha val="50000"/>
            </a:srgbClr>
          </a:outerShdw>
        </a:effectLst>
      </a:spPr>
      <a:bodyPr vert="horz" wrap="square" lIns="71437" tIns="71437" rIns="71437" bIns="71437" numCol="1" anchor="ctr" anchorCtr="0" compatLnSpc="1">
        <a:prstTxWarp prst="textNoShape">
          <a:avLst/>
        </a:prstTxWarp>
      </a:bodyPr>
      <a:lstStyle>
        <a:defPPr marL="228600" marR="0" indent="0" algn="ctr" defTabSz="5842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6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Franklin Gothic Book" charset="0"/>
            <a:ea typeface="ＭＳ Ｐゴシック" charset="0"/>
            <a:cs typeface="Franklin Gothic Book" charset="0"/>
            <a:sym typeface="Franklin Gothic Book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miter lim="0"/>
          <a:headEnd type="none" w="med" len="med"/>
          <a:tailEnd type="none" w="med" len="med"/>
        </a:ln>
        <a:effectLst>
          <a:outerShdw blurRad="50800" dist="25400" dir="5400000" algn="ctr" rotWithShape="0">
            <a:srgbClr val="000000">
              <a:alpha val="50000"/>
            </a:srgbClr>
          </a:outerShdw>
        </a:effectLst>
      </a:spPr>
      <a:bodyPr vert="horz" wrap="square" lIns="71437" tIns="71437" rIns="71437" bIns="71437" numCol="1" anchor="ctr" anchorCtr="0" compatLnSpc="1">
        <a:prstTxWarp prst="textNoShape">
          <a:avLst/>
        </a:prstTxWarp>
      </a:bodyPr>
      <a:lstStyle>
        <a:defPPr marL="228600" marR="0" indent="0" algn="ctr" defTabSz="5842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6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Franklin Gothic Book" charset="0"/>
            <a:ea typeface="ＭＳ Ｐゴシック" charset="0"/>
            <a:cs typeface="Franklin Gothic Book" charset="0"/>
            <a:sym typeface="Franklin Gothic Book" charset="0"/>
          </a:defRPr>
        </a:defPPr>
      </a:lstStyle>
    </a:lnDef>
  </a:objectDefaults>
  <a:extraClrSchemeLst/>
</a:theme>
</file>

<file path=ppt/theme/theme4.xml><?xml version="1.0" encoding="utf-8"?>
<a:theme xmlns:a="http://schemas.openxmlformats.org/drawingml/2006/main" name="3_Office Theme">
  <a:themeElements>
    <a:clrScheme name="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FFFFFF"/>
      </a:accent3>
      <a:accent4>
        <a:srgbClr val="000000"/>
      </a:accent4>
      <a:accent5>
        <a:srgbClr val="AAB8DC"/>
      </a:accent5>
      <a:accent6>
        <a:srgbClr val="007B26"/>
      </a:accent6>
      <a:hlink>
        <a:srgbClr val="0000FF"/>
      </a:hlink>
      <a:folHlink>
        <a:srgbClr val="FF00FF"/>
      </a:folHlink>
    </a:clrScheme>
    <a:fontScheme name="Office Theme">
      <a:majorFont>
        <a:latin typeface="Franklin Gothic Medium"/>
        <a:ea typeface="ＭＳ Ｐゴシック"/>
        <a:cs typeface="Franklin Gothic Medium"/>
      </a:majorFont>
      <a:minorFont>
        <a:latin typeface="Franklin Gothic Book"/>
        <a:ea typeface="ＭＳ Ｐゴシック"/>
        <a:cs typeface="Franklin Gothic Book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miter lim="0"/>
          <a:headEnd type="none" w="med" len="med"/>
          <a:tailEnd type="none" w="med" len="med"/>
        </a:ln>
        <a:effectLst>
          <a:outerShdw blurRad="50800" dist="25400" dir="5400000" algn="ctr" rotWithShape="0">
            <a:srgbClr val="000000">
              <a:alpha val="50000"/>
            </a:srgbClr>
          </a:outerShdw>
        </a:effectLst>
      </a:spPr>
      <a:bodyPr vert="horz" wrap="square" lIns="71437" tIns="71437" rIns="71437" bIns="71437" numCol="1" anchor="ctr" anchorCtr="0" compatLnSpc="1">
        <a:prstTxWarp prst="textNoShape">
          <a:avLst/>
        </a:prstTxWarp>
      </a:bodyPr>
      <a:lstStyle>
        <a:defPPr marL="228600" marR="0" indent="0" algn="ctr" defTabSz="5842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6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Franklin Gothic Book" charset="0"/>
            <a:ea typeface="ＭＳ Ｐゴシック" charset="0"/>
            <a:cs typeface="Franklin Gothic Book" charset="0"/>
            <a:sym typeface="Franklin Gothic Book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miter lim="0"/>
          <a:headEnd type="none" w="med" len="med"/>
          <a:tailEnd type="none" w="med" len="med"/>
        </a:ln>
        <a:effectLst>
          <a:outerShdw blurRad="50800" dist="25400" dir="5400000" algn="ctr" rotWithShape="0">
            <a:srgbClr val="000000">
              <a:alpha val="50000"/>
            </a:srgbClr>
          </a:outerShdw>
        </a:effectLst>
      </a:spPr>
      <a:bodyPr vert="horz" wrap="square" lIns="71437" tIns="71437" rIns="71437" bIns="71437" numCol="1" anchor="ctr" anchorCtr="0" compatLnSpc="1">
        <a:prstTxWarp prst="textNoShape">
          <a:avLst/>
        </a:prstTxWarp>
      </a:bodyPr>
      <a:lstStyle>
        <a:defPPr marL="228600" marR="0" indent="0" algn="ctr" defTabSz="5842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6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Franklin Gothic Book" charset="0"/>
            <a:ea typeface="ＭＳ Ｐゴシック" charset="0"/>
            <a:cs typeface="Franklin Gothic Book" charset="0"/>
            <a:sym typeface="Franklin Gothic Book" charset="0"/>
          </a:defRPr>
        </a:defPPr>
      </a:lstStyle>
    </a:ln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FFFFFF"/>
      </a:accent3>
      <a:accent4>
        <a:srgbClr val="000000"/>
      </a:accent4>
      <a:accent5>
        <a:srgbClr val="AAB8DC"/>
      </a:accent5>
      <a:accent6>
        <a:srgbClr val="007B26"/>
      </a:accent6>
      <a:hlink>
        <a:srgbClr val="0000FF"/>
      </a:hlink>
      <a:folHlink>
        <a:srgbClr val="FF00F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916</TotalTime>
  <Words>1597</Words>
  <Application>Microsoft Macintosh PowerPoint</Application>
  <PresentationFormat>Custom</PresentationFormat>
  <Paragraphs>357</Paragraphs>
  <Slides>27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27</vt:i4>
      </vt:variant>
    </vt:vector>
  </HeadingPairs>
  <TitlesOfParts>
    <vt:vector size="36" baseType="lpstr">
      <vt:lpstr>Arial</vt:lpstr>
      <vt:lpstr>Avenir</vt:lpstr>
      <vt:lpstr>Franklin Gothic Book</vt:lpstr>
      <vt:lpstr>Franklin Gothic Medium</vt:lpstr>
      <vt:lpstr>Garamond</vt:lpstr>
      <vt:lpstr>Office Theme</vt:lpstr>
      <vt:lpstr>1_Office Theme</vt:lpstr>
      <vt:lpstr>2_Office Theme</vt:lpstr>
      <vt:lpstr>3_Office Theme</vt:lpstr>
      <vt:lpstr>A Walk-Through Silicon Valley</vt:lpstr>
      <vt:lpstr>Agenda</vt:lpstr>
      <vt:lpstr>A Story about a Parking Lot</vt:lpstr>
      <vt:lpstr>Agenda</vt:lpstr>
      <vt:lpstr>13P’s</vt:lpstr>
      <vt:lpstr>PowerPoint Presentation</vt:lpstr>
      <vt:lpstr>Heard inside the engineering driven software company</vt:lpstr>
      <vt:lpstr>OK, you caught me</vt:lpstr>
      <vt:lpstr>PowerPoint Presentation</vt:lpstr>
      <vt:lpstr>Jam isn’t much good without a jar</vt:lpstr>
      <vt:lpstr>Software isn’t much good without the 13P’s</vt:lpstr>
      <vt:lpstr>Classic Product Management</vt:lpstr>
      <vt:lpstr>PowerPoint Presentation</vt:lpstr>
      <vt:lpstr>Purpose</vt:lpstr>
      <vt:lpstr>Profile</vt:lpstr>
      <vt:lpstr>Pain</vt:lpstr>
      <vt:lpstr>Position</vt:lpstr>
      <vt:lpstr>Product (actually 2)</vt:lpstr>
      <vt:lpstr>Pricing</vt:lpstr>
      <vt:lpstr>Placement</vt:lpstr>
      <vt:lpstr>Partners</vt:lpstr>
      <vt:lpstr>Promotion</vt:lpstr>
      <vt:lpstr>Proposition</vt:lpstr>
      <vt:lpstr>Performance Metrics</vt:lpstr>
      <vt:lpstr>Example: TidalScale Validation</vt:lpstr>
      <vt:lpstr>Example: TidalScale Validation</vt:lpstr>
      <vt:lpstr>The 13th P: Plan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12P’s</dc:title>
  <dc:subject/>
  <dc:creator/>
  <cp:keywords/>
  <dc:description/>
  <cp:lastModifiedBy>Chuck Piercey</cp:lastModifiedBy>
  <cp:revision>27</cp:revision>
  <cp:lastPrinted>2022-03-14T15:57:39Z</cp:lastPrinted>
  <dcterms:modified xsi:type="dcterms:W3CDTF">2023-03-16T18:02:41Z</dcterms:modified>
  <cp:category/>
</cp:coreProperties>
</file>